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64" r:id="rId3"/>
    <p:sldId id="265" r:id="rId4"/>
    <p:sldId id="257" r:id="rId5"/>
    <p:sldId id="258" r:id="rId6"/>
    <p:sldId id="259" r:id="rId7"/>
    <p:sldId id="266" r:id="rId8"/>
    <p:sldId id="260" r:id="rId9"/>
    <p:sldId id="261"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7DEEE4-A807-4D7D-B5BF-CA6AB9C59EC3}" type="datetimeFigureOut">
              <a:rPr lang="en-US" smtClean="0"/>
              <a:t>9/28/2011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70ADF2-4B37-4C9E-A84E-ECDAB85B7031}" type="slidenum">
              <a:rPr lang="en-US" smtClean="0"/>
              <a:t>‹#›</a:t>
            </a:fld>
            <a:endParaRPr lang="en-US"/>
          </a:p>
        </p:txBody>
      </p:sp>
    </p:spTree>
    <p:extLst>
      <p:ext uri="{BB962C8B-B14F-4D97-AF65-F5344CB8AC3E}">
        <p14:creationId xmlns:p14="http://schemas.microsoft.com/office/powerpoint/2010/main" val="3375398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95C942-1F7D-4613-8A41-0BAD48C25352}" type="slidenum">
              <a:rPr lang="en-US">
                <a:solidFill>
                  <a:prstClr val="black"/>
                </a:solidFill>
              </a:rPr>
              <a:pPr/>
              <a:t>1</a:t>
            </a:fld>
            <a:endParaRPr lang="en-US">
              <a:solidFill>
                <a:prstClr val="black"/>
              </a:solidFill>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r>
              <a:rPr lang="en-US"/>
              <a:t>Title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B7C655-089D-4A22-80A6-DB60DBF0D192}" type="slidenum">
              <a:rPr lang="en-US"/>
              <a:pPr/>
              <a:t>2</a:t>
            </a:fld>
            <a:endParaRPr lang="en-US"/>
          </a:p>
        </p:txBody>
      </p:sp>
      <p:sp>
        <p:nvSpPr>
          <p:cNvPr id="353282" name="Rectangle 2"/>
          <p:cNvSpPr>
            <a:spLocks noGrp="1" noRot="1" noChangeAspect="1" noChangeArrowheads="1" noTextEdit="1"/>
          </p:cNvSpPr>
          <p:nvPr>
            <p:ph type="sldImg"/>
          </p:nvPr>
        </p:nvSpPr>
        <p:spPr>
          <a:ln/>
        </p:spPr>
      </p:sp>
      <p:sp>
        <p:nvSpPr>
          <p:cNvPr id="353283" name="Rectangle 3"/>
          <p:cNvSpPr>
            <a:spLocks noGrp="1" noChangeArrowheads="1"/>
          </p:cNvSpPr>
          <p:nvPr>
            <p:ph type="body" idx="1"/>
          </p:nvPr>
        </p:nvSpPr>
        <p:spPr/>
        <p:txBody>
          <a:bodyPr/>
          <a:lstStyle/>
          <a:p>
            <a:r>
              <a:rPr lang="en-US"/>
              <a:t>The project portfolio lifecycle is very important and provides a conceptual overview of PPM. </a:t>
            </a:r>
          </a:p>
          <a:p>
            <a:r>
              <a:rPr lang="en-US"/>
              <a:t>Portfolio management enables strategic execution, and projects help accomplish strategic goals. </a:t>
            </a:r>
          </a:p>
          <a:p>
            <a:r>
              <a:rPr lang="en-US"/>
              <a:t>Therefore, the first step is to select the right projects. Without the right projects, an organization cannot accomplish its strategic goals.</a:t>
            </a:r>
          </a:p>
          <a:p>
            <a:r>
              <a:rPr lang="en-US"/>
              <a:t>The second step is to optimize the project portfolio. This includes prioritization and resource capacity management.</a:t>
            </a:r>
          </a:p>
          <a:p>
            <a:r>
              <a:rPr lang="en-US"/>
              <a:t>The third step is to protect the portfolio’s value. The project portfolio has inherent value and the key is to ensure that each project delivers the value it intended from the beginning. </a:t>
            </a:r>
          </a:p>
          <a:p>
            <a:r>
              <a:rPr lang="en-US"/>
              <a:t>The final step is to mature the portfolio’s processes. Higher maturity translates into greater benefits of the process. Validating project benefits and using this information is a key step for maturing the portfolio processes.</a:t>
            </a:r>
          </a:p>
          <a:p>
            <a:r>
              <a:rPr lang="en-US"/>
              <a:t>Again, the goal is to maximize value to the organization.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6D0C91-7BCF-455D-A9E9-0D0E0F32B8DD}" type="datetimeFigureOut">
              <a:rPr lang="en-US" smtClean="0"/>
              <a:t>9/28/2011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58CC-7610-4591-B654-C61860FA477B}" type="slidenum">
              <a:rPr lang="en-US" smtClean="0"/>
              <a:t>‹#›</a:t>
            </a:fld>
            <a:endParaRPr lang="en-US"/>
          </a:p>
        </p:txBody>
      </p:sp>
    </p:spTree>
    <p:extLst>
      <p:ext uri="{BB962C8B-B14F-4D97-AF65-F5344CB8AC3E}">
        <p14:creationId xmlns:p14="http://schemas.microsoft.com/office/powerpoint/2010/main" val="212065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6D0C91-7BCF-455D-A9E9-0D0E0F32B8DD}" type="datetimeFigureOut">
              <a:rPr lang="en-US" smtClean="0"/>
              <a:t>9/28/2011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58CC-7610-4591-B654-C61860FA477B}" type="slidenum">
              <a:rPr lang="en-US" smtClean="0"/>
              <a:t>‹#›</a:t>
            </a:fld>
            <a:endParaRPr lang="en-US"/>
          </a:p>
        </p:txBody>
      </p:sp>
    </p:spTree>
    <p:extLst>
      <p:ext uri="{BB962C8B-B14F-4D97-AF65-F5344CB8AC3E}">
        <p14:creationId xmlns:p14="http://schemas.microsoft.com/office/powerpoint/2010/main" val="1111958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6D0C91-7BCF-455D-A9E9-0D0E0F32B8DD}" type="datetimeFigureOut">
              <a:rPr lang="en-US" smtClean="0"/>
              <a:t>9/28/2011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58CC-7610-4591-B654-C61860FA477B}" type="slidenum">
              <a:rPr lang="en-US" smtClean="0"/>
              <a:t>‹#›</a:t>
            </a:fld>
            <a:endParaRPr lang="en-US"/>
          </a:p>
        </p:txBody>
      </p:sp>
    </p:spTree>
    <p:extLst>
      <p:ext uri="{BB962C8B-B14F-4D97-AF65-F5344CB8AC3E}">
        <p14:creationId xmlns:p14="http://schemas.microsoft.com/office/powerpoint/2010/main" val="2995944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47305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23037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075124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7376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036633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91671" y="2399273"/>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5401299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10127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53975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6D0C91-7BCF-455D-A9E9-0D0E0F32B8DD}" type="datetimeFigureOut">
              <a:rPr lang="en-US" smtClean="0"/>
              <a:t>9/28/2011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58CC-7610-4591-B654-C61860FA477B}" type="slidenum">
              <a:rPr lang="en-US" smtClean="0"/>
              <a:t>‹#›</a:t>
            </a:fld>
            <a:endParaRPr lang="en-US"/>
          </a:p>
        </p:txBody>
      </p:sp>
    </p:spTree>
    <p:extLst>
      <p:ext uri="{BB962C8B-B14F-4D97-AF65-F5344CB8AC3E}">
        <p14:creationId xmlns:p14="http://schemas.microsoft.com/office/powerpoint/2010/main" val="17684967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89547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093192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2559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6D0C91-7BCF-455D-A9E9-0D0E0F32B8DD}" type="datetimeFigureOut">
              <a:rPr lang="en-US" smtClean="0"/>
              <a:t>9/28/2011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58CC-7610-4591-B654-C61860FA477B}" type="slidenum">
              <a:rPr lang="en-US" smtClean="0"/>
              <a:t>‹#›</a:t>
            </a:fld>
            <a:endParaRPr lang="en-US"/>
          </a:p>
        </p:txBody>
      </p:sp>
    </p:spTree>
    <p:extLst>
      <p:ext uri="{BB962C8B-B14F-4D97-AF65-F5344CB8AC3E}">
        <p14:creationId xmlns:p14="http://schemas.microsoft.com/office/powerpoint/2010/main" val="1103491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6D0C91-7BCF-455D-A9E9-0D0E0F32B8DD}" type="datetimeFigureOut">
              <a:rPr lang="en-US" smtClean="0"/>
              <a:t>9/28/2011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58CC-7610-4591-B654-C61860FA477B}" type="slidenum">
              <a:rPr lang="en-US" smtClean="0"/>
              <a:t>‹#›</a:t>
            </a:fld>
            <a:endParaRPr lang="en-US"/>
          </a:p>
        </p:txBody>
      </p:sp>
    </p:spTree>
    <p:extLst>
      <p:ext uri="{BB962C8B-B14F-4D97-AF65-F5344CB8AC3E}">
        <p14:creationId xmlns:p14="http://schemas.microsoft.com/office/powerpoint/2010/main" val="3454044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6D0C91-7BCF-455D-A9E9-0D0E0F32B8DD}" type="datetimeFigureOut">
              <a:rPr lang="en-US" smtClean="0"/>
              <a:t>9/28/2011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558CC-7610-4591-B654-C61860FA477B}" type="slidenum">
              <a:rPr lang="en-US" smtClean="0"/>
              <a:t>‹#›</a:t>
            </a:fld>
            <a:endParaRPr lang="en-US"/>
          </a:p>
        </p:txBody>
      </p:sp>
    </p:spTree>
    <p:extLst>
      <p:ext uri="{BB962C8B-B14F-4D97-AF65-F5344CB8AC3E}">
        <p14:creationId xmlns:p14="http://schemas.microsoft.com/office/powerpoint/2010/main" val="3949555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6D0C91-7BCF-455D-A9E9-0D0E0F32B8DD}" type="datetimeFigureOut">
              <a:rPr lang="en-US" smtClean="0"/>
              <a:t>9/28/2011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2558CC-7610-4591-B654-C61860FA477B}" type="slidenum">
              <a:rPr lang="en-US" smtClean="0"/>
              <a:t>‹#›</a:t>
            </a:fld>
            <a:endParaRPr lang="en-US"/>
          </a:p>
        </p:txBody>
      </p:sp>
    </p:spTree>
    <p:extLst>
      <p:ext uri="{BB962C8B-B14F-4D97-AF65-F5344CB8AC3E}">
        <p14:creationId xmlns:p14="http://schemas.microsoft.com/office/powerpoint/2010/main" val="1853220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6D0C91-7BCF-455D-A9E9-0D0E0F32B8DD}" type="datetimeFigureOut">
              <a:rPr lang="en-US" smtClean="0"/>
              <a:t>9/28/2011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2558CC-7610-4591-B654-C61860FA477B}" type="slidenum">
              <a:rPr lang="en-US" smtClean="0"/>
              <a:t>‹#›</a:t>
            </a:fld>
            <a:endParaRPr lang="en-US"/>
          </a:p>
        </p:txBody>
      </p:sp>
    </p:spTree>
    <p:extLst>
      <p:ext uri="{BB962C8B-B14F-4D97-AF65-F5344CB8AC3E}">
        <p14:creationId xmlns:p14="http://schemas.microsoft.com/office/powerpoint/2010/main" val="1726424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D0C91-7BCF-455D-A9E9-0D0E0F32B8DD}" type="datetimeFigureOut">
              <a:rPr lang="en-US" smtClean="0"/>
              <a:t>9/28/2011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58CC-7610-4591-B654-C61860FA477B}" type="slidenum">
              <a:rPr lang="en-US" smtClean="0"/>
              <a:t>‹#›</a:t>
            </a:fld>
            <a:endParaRPr lang="en-US"/>
          </a:p>
        </p:txBody>
      </p:sp>
    </p:spTree>
    <p:extLst>
      <p:ext uri="{BB962C8B-B14F-4D97-AF65-F5344CB8AC3E}">
        <p14:creationId xmlns:p14="http://schemas.microsoft.com/office/powerpoint/2010/main" val="3929092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D0C91-7BCF-455D-A9E9-0D0E0F32B8DD}" type="datetimeFigureOut">
              <a:rPr lang="en-US" smtClean="0"/>
              <a:t>9/28/2011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58CC-7610-4591-B654-C61860FA477B}" type="slidenum">
              <a:rPr lang="en-US" smtClean="0"/>
              <a:t>‹#›</a:t>
            </a:fld>
            <a:endParaRPr lang="en-US"/>
          </a:p>
        </p:txBody>
      </p:sp>
    </p:spTree>
    <p:extLst>
      <p:ext uri="{BB962C8B-B14F-4D97-AF65-F5344CB8AC3E}">
        <p14:creationId xmlns:p14="http://schemas.microsoft.com/office/powerpoint/2010/main" val="1053677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6D0C91-7BCF-455D-A9E9-0D0E0F32B8DD}" type="datetimeFigureOut">
              <a:rPr lang="en-US" smtClean="0"/>
              <a:t>9/28/2011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558CC-7610-4591-B654-C61860FA477B}"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rot="16200000">
            <a:off x="4297682" y="-4297679"/>
            <a:ext cx="548640" cy="9144000"/>
          </a:xfrm>
          <a:prstGeom prst="rect">
            <a:avLst/>
          </a:prstGeom>
        </p:spPr>
      </p:pic>
      <p:sp>
        <p:nvSpPr>
          <p:cNvPr id="8" name="TextBox 7"/>
          <p:cNvSpPr txBox="1"/>
          <p:nvPr userDrawn="1"/>
        </p:nvSpPr>
        <p:spPr>
          <a:xfrm>
            <a:off x="2994688" y="12711"/>
            <a:ext cx="3154629" cy="523220"/>
          </a:xfrm>
          <a:prstGeom prst="rect">
            <a:avLst/>
          </a:prstGeom>
          <a:noFill/>
        </p:spPr>
        <p:txBody>
          <a:bodyPr wrap="square" rtlCol="0">
            <a:spAutoFit/>
          </a:bodyPr>
          <a:lstStyle/>
          <a:p>
            <a:pPr algn="ctr" fontAlgn="base">
              <a:spcBef>
                <a:spcPct val="0"/>
              </a:spcBef>
              <a:spcAft>
                <a:spcPct val="0"/>
              </a:spcAft>
            </a:pPr>
            <a:r>
              <a:rPr lang="en-US" sz="2800" dirty="0">
                <a:solidFill>
                  <a:srgbClr val="FFFFFF"/>
                </a:solidFill>
                <a:effectLst>
                  <a:outerShdw blurRad="38100" dist="38100" dir="2700000" algn="tl">
                    <a:srgbClr val="000000">
                      <a:alpha val="43137"/>
                    </a:srgbClr>
                  </a:outerShdw>
                </a:effectLst>
                <a:latin typeface="Franklin Gothic Medium" pitchFamily="34" charset="0"/>
                <a:cs typeface="Aharoni" pitchFamily="2" charset="-79"/>
              </a:rPr>
              <a:t>PPM Execution</a:t>
            </a:r>
            <a:endParaRPr lang="en-US" sz="2800" dirty="0">
              <a:solidFill>
                <a:srgbClr val="FFFFFF"/>
              </a:solidFill>
              <a:effectLst>
                <a:outerShdw blurRad="38100" dist="38100" dir="2700000" algn="tl">
                  <a:srgbClr val="000000">
                    <a:alpha val="43137"/>
                  </a:srgbClr>
                </a:outerShdw>
              </a:effectLst>
              <a:latin typeface="Franklin Gothic Medium" pitchFamily="34" charset="0"/>
              <a:cs typeface="Aharoni" pitchFamily="2" charset="-79"/>
            </a:endParaRPr>
          </a:p>
        </p:txBody>
      </p:sp>
      <p:pic>
        <p:nvPicPr>
          <p:cNvPr id="9"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7603" y="49360"/>
            <a:ext cx="578682" cy="462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Connector 9"/>
          <p:cNvCxnSpPr/>
          <p:nvPr userDrawn="1"/>
        </p:nvCxnSpPr>
        <p:spPr>
          <a:xfrm>
            <a:off x="0" y="548642"/>
            <a:ext cx="9144002" cy="0"/>
          </a:xfrm>
          <a:prstGeom prst="line">
            <a:avLst/>
          </a:prstGeom>
          <a:ln w="38100" cmpd="sng">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2105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rot="16200000">
            <a:off x="4297682" y="-4297679"/>
            <a:ext cx="548640" cy="9144000"/>
          </a:xfrm>
          <a:prstGeom prst="rect">
            <a:avLst/>
          </a:prstGeom>
        </p:spPr>
      </p:pic>
      <p:sp>
        <p:nvSpPr>
          <p:cNvPr id="5" name="TextBox 4"/>
          <p:cNvSpPr txBox="1"/>
          <p:nvPr userDrawn="1"/>
        </p:nvSpPr>
        <p:spPr>
          <a:xfrm>
            <a:off x="2994688" y="12711"/>
            <a:ext cx="3154629" cy="523220"/>
          </a:xfrm>
          <a:prstGeom prst="rect">
            <a:avLst/>
          </a:prstGeom>
          <a:noFill/>
        </p:spPr>
        <p:txBody>
          <a:bodyPr wrap="square" rtlCol="0">
            <a:spAutoFit/>
          </a:bodyPr>
          <a:lstStyle/>
          <a:p>
            <a:pPr algn="ctr" fontAlgn="base">
              <a:spcBef>
                <a:spcPct val="0"/>
              </a:spcBef>
              <a:spcAft>
                <a:spcPct val="0"/>
              </a:spcAft>
            </a:pPr>
            <a:r>
              <a:rPr lang="en-US" sz="2800" dirty="0">
                <a:solidFill>
                  <a:srgbClr val="FFFFFF"/>
                </a:solidFill>
                <a:effectLst>
                  <a:outerShdw blurRad="38100" dist="38100" dir="2700000" algn="tl">
                    <a:srgbClr val="000000">
                      <a:alpha val="43137"/>
                    </a:srgbClr>
                  </a:outerShdw>
                </a:effectLst>
                <a:latin typeface="Franklin Gothic Medium" pitchFamily="34" charset="0"/>
                <a:cs typeface="Aharoni" pitchFamily="2" charset="-79"/>
              </a:rPr>
              <a:t>PPM Execution</a:t>
            </a:r>
            <a:endParaRPr lang="en-US" sz="2800" dirty="0">
              <a:solidFill>
                <a:srgbClr val="FFFFFF"/>
              </a:solidFill>
              <a:effectLst>
                <a:outerShdw blurRad="38100" dist="38100" dir="2700000" algn="tl">
                  <a:srgbClr val="000000">
                    <a:alpha val="43137"/>
                  </a:srgbClr>
                </a:outerShdw>
              </a:effectLst>
              <a:latin typeface="Franklin Gothic Medium" pitchFamily="34" charset="0"/>
              <a:cs typeface="Aharoni" pitchFamily="2" charset="-79"/>
            </a:endParaRPr>
          </a:p>
        </p:txBody>
      </p:sp>
      <p:pic>
        <p:nvPicPr>
          <p:cNvPr id="6"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7603" y="49360"/>
            <a:ext cx="578682" cy="462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Connector 6"/>
          <p:cNvCxnSpPr/>
          <p:nvPr userDrawn="1"/>
        </p:nvCxnSpPr>
        <p:spPr>
          <a:xfrm>
            <a:off x="0" y="548642"/>
            <a:ext cx="9144002" cy="0"/>
          </a:xfrm>
          <a:prstGeom prst="line">
            <a:avLst/>
          </a:prstGeom>
          <a:ln w="38100" cmpd="sng">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7918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71352" y="-1084998"/>
            <a:ext cx="7001300" cy="9144000"/>
          </a:xfrm>
          <a:prstGeom prst="rect">
            <a:avLst/>
          </a:prstGeom>
        </p:spPr>
      </p:pic>
      <p:sp>
        <p:nvSpPr>
          <p:cNvPr id="2057" name="Rectangle 9"/>
          <p:cNvSpPr>
            <a:spLocks noGrp="1" noChangeArrowheads="1"/>
          </p:cNvSpPr>
          <p:nvPr>
            <p:ph type="title"/>
          </p:nvPr>
        </p:nvSpPr>
        <p:spPr bwMode="auto">
          <a:xfrm>
            <a:off x="914400" y="1785938"/>
            <a:ext cx="7315200" cy="181292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5400" b="1" dirty="0" smtClean="0">
                <a:solidFill>
                  <a:schemeClr val="bg1"/>
                </a:solidFill>
              </a:rPr>
              <a:t>Protecting Portfolio Value</a:t>
            </a:r>
            <a:endParaRPr lang="en-US" sz="5400" b="1" dirty="0">
              <a:solidFill>
                <a:schemeClr val="bg1"/>
              </a:solidFill>
            </a:endParaRPr>
          </a:p>
        </p:txBody>
      </p:sp>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99" y="117601"/>
            <a:ext cx="1167456" cy="933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014949" y="6096391"/>
            <a:ext cx="1978925" cy="584775"/>
          </a:xfrm>
          <a:prstGeom prst="rect">
            <a:avLst/>
          </a:prstGeom>
          <a:noFill/>
        </p:spPr>
        <p:txBody>
          <a:bodyPr wrap="square" rtlCol="0">
            <a:spAutoFit/>
          </a:bodyPr>
          <a:lstStyle/>
          <a:p>
            <a:pPr fontAlgn="base">
              <a:spcBef>
                <a:spcPct val="0"/>
              </a:spcBef>
              <a:spcAft>
                <a:spcPct val="0"/>
              </a:spcAft>
            </a:pPr>
            <a:r>
              <a:rPr lang="en-US" sz="1600" dirty="0">
                <a:solidFill>
                  <a:srgbClr val="FFFFFF"/>
                </a:solidFill>
                <a:latin typeface="Calibri" pitchFamily="34" charset="0"/>
                <a:cs typeface="Calibri" pitchFamily="34" charset="0"/>
              </a:rPr>
              <a:t>By Tim Washington</a:t>
            </a:r>
          </a:p>
          <a:p>
            <a:pPr fontAlgn="base">
              <a:spcBef>
                <a:spcPct val="0"/>
              </a:spcBef>
              <a:spcAft>
                <a:spcPct val="0"/>
              </a:spcAft>
            </a:pPr>
            <a:r>
              <a:rPr lang="en-US" sz="1600" dirty="0">
                <a:solidFill>
                  <a:srgbClr val="FFFFFF"/>
                </a:solidFill>
                <a:latin typeface="Calibri" pitchFamily="34" charset="0"/>
                <a:cs typeface="Calibri" pitchFamily="34" charset="0"/>
              </a:rPr>
              <a:t>September </a:t>
            </a:r>
            <a:r>
              <a:rPr lang="en-US" sz="1600" dirty="0" smtClean="0">
                <a:solidFill>
                  <a:srgbClr val="FFFFFF"/>
                </a:solidFill>
                <a:latin typeface="Calibri" pitchFamily="34" charset="0"/>
                <a:cs typeface="Calibri" pitchFamily="34" charset="0"/>
              </a:rPr>
              <a:t>28</a:t>
            </a:r>
            <a:r>
              <a:rPr lang="en-US" sz="1600" baseline="30000" dirty="0" smtClean="0">
                <a:solidFill>
                  <a:srgbClr val="FFFFFF"/>
                </a:solidFill>
                <a:latin typeface="Calibri" pitchFamily="34" charset="0"/>
                <a:cs typeface="Calibri" pitchFamily="34" charset="0"/>
              </a:rPr>
              <a:t>th</a:t>
            </a:r>
            <a:r>
              <a:rPr lang="en-US" sz="1600" dirty="0">
                <a:solidFill>
                  <a:srgbClr val="FFFFFF"/>
                </a:solidFill>
                <a:latin typeface="Calibri" pitchFamily="34" charset="0"/>
                <a:cs typeface="Calibri" pitchFamily="34" charset="0"/>
              </a:rPr>
              <a:t>, 2011</a:t>
            </a:r>
            <a:endParaRPr lang="en-US" sz="1600" dirty="0">
              <a:solidFill>
                <a:srgbClr val="FFFFFF"/>
              </a:solidFill>
              <a:latin typeface="Calibri" pitchFamily="34" charset="0"/>
              <a:cs typeface="Calibri" pitchFamily="34" charset="0"/>
            </a:endParaRPr>
          </a:p>
        </p:txBody>
      </p:sp>
    </p:spTree>
    <p:extLst>
      <p:ext uri="{BB962C8B-B14F-4D97-AF65-F5344CB8AC3E}">
        <p14:creationId xmlns:p14="http://schemas.microsoft.com/office/powerpoint/2010/main" val="3478305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Text Box 2"/>
          <p:cNvSpPr txBox="1">
            <a:spLocks noChangeArrowheads="1"/>
          </p:cNvSpPr>
          <p:nvPr/>
        </p:nvSpPr>
        <p:spPr bwMode="auto">
          <a:xfrm>
            <a:off x="841375" y="2057400"/>
            <a:ext cx="7621588"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latin typeface="Arial" pitchFamily="34" charset="0"/>
                <a:cs typeface="Arial" pitchFamily="34" charset="0"/>
              </a:rPr>
              <a:t>Another key success factor is that the organization must be committed to the </a:t>
            </a:r>
            <a:r>
              <a:rPr lang="en-US" sz="3200" b="1">
                <a:latin typeface="Arial" pitchFamily="34" charset="0"/>
                <a:cs typeface="Arial" pitchFamily="34" charset="0"/>
              </a:rPr>
              <a:t>proactive and consistent management of risk</a:t>
            </a:r>
            <a:r>
              <a:rPr lang="en-US" sz="2800">
                <a:latin typeface="Arial" pitchFamily="34" charset="0"/>
                <a:cs typeface="Arial" pitchFamily="34" charset="0"/>
              </a:rPr>
              <a:t> at all levels of management.</a:t>
            </a:r>
          </a:p>
        </p:txBody>
      </p:sp>
      <p:sp>
        <p:nvSpPr>
          <p:cNvPr id="252937" name="Text Box 9"/>
          <p:cNvSpPr txBox="1">
            <a:spLocks noChangeArrowheads="1"/>
          </p:cNvSpPr>
          <p:nvPr/>
        </p:nvSpPr>
        <p:spPr bwMode="auto">
          <a:xfrm>
            <a:off x="0" y="6270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b="1">
                <a:latin typeface="Arial" pitchFamily="34" charset="0"/>
                <a:cs typeface="Arial" pitchFamily="34" charset="0"/>
              </a:rPr>
              <a:t>Portfolio Assessment—Portfolio Risk Management (cont.)</a:t>
            </a:r>
          </a:p>
        </p:txBody>
      </p:sp>
    </p:spTree>
    <p:extLst>
      <p:ext uri="{BB962C8B-B14F-4D97-AF65-F5344CB8AC3E}">
        <p14:creationId xmlns:p14="http://schemas.microsoft.com/office/powerpoint/2010/main" val="3267189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80" name="AutoShape 4"/>
          <p:cNvSpPr>
            <a:spLocks noChangeArrowheads="1"/>
          </p:cNvSpPr>
          <p:nvPr/>
        </p:nvSpPr>
        <p:spPr bwMode="auto">
          <a:xfrm rot="5400000">
            <a:off x="6823075" y="1498600"/>
            <a:ext cx="9906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Arial" pitchFamily="34" charset="0"/>
              <a:cs typeface="Arial" pitchFamily="34" charset="0"/>
            </a:endParaRPr>
          </a:p>
        </p:txBody>
      </p:sp>
      <p:sp>
        <p:nvSpPr>
          <p:cNvPr id="306181" name="AutoShape 5"/>
          <p:cNvSpPr>
            <a:spLocks noChangeArrowheads="1"/>
          </p:cNvSpPr>
          <p:nvPr/>
        </p:nvSpPr>
        <p:spPr bwMode="auto">
          <a:xfrm rot="10800000">
            <a:off x="6823075" y="4799013"/>
            <a:ext cx="9906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Arial" pitchFamily="34" charset="0"/>
              <a:cs typeface="Arial" pitchFamily="34" charset="0"/>
            </a:endParaRPr>
          </a:p>
        </p:txBody>
      </p:sp>
      <p:sp>
        <p:nvSpPr>
          <p:cNvPr id="306182" name="AutoShape 6"/>
          <p:cNvSpPr>
            <a:spLocks noChangeArrowheads="1"/>
          </p:cNvSpPr>
          <p:nvPr/>
        </p:nvSpPr>
        <p:spPr bwMode="auto">
          <a:xfrm rot="16200000">
            <a:off x="1271588" y="4732338"/>
            <a:ext cx="9906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Arial" pitchFamily="34" charset="0"/>
              <a:cs typeface="Arial" pitchFamily="34" charset="0"/>
            </a:endParaRPr>
          </a:p>
        </p:txBody>
      </p:sp>
      <p:sp>
        <p:nvSpPr>
          <p:cNvPr id="306183" name="AutoShape 7"/>
          <p:cNvSpPr>
            <a:spLocks noChangeArrowheads="1"/>
          </p:cNvSpPr>
          <p:nvPr/>
        </p:nvSpPr>
        <p:spPr bwMode="auto">
          <a:xfrm>
            <a:off x="1271588" y="1431925"/>
            <a:ext cx="9906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Arial" pitchFamily="34" charset="0"/>
              <a:cs typeface="Arial" pitchFamily="34" charset="0"/>
            </a:endParaRPr>
          </a:p>
        </p:txBody>
      </p:sp>
      <p:sp>
        <p:nvSpPr>
          <p:cNvPr id="306184" name="Text Box 8"/>
          <p:cNvSpPr txBox="1">
            <a:spLocks noChangeArrowheads="1"/>
          </p:cNvSpPr>
          <p:nvPr/>
        </p:nvSpPr>
        <p:spPr bwMode="auto">
          <a:xfrm>
            <a:off x="490538" y="573088"/>
            <a:ext cx="818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atin typeface="Arial" pitchFamily="34" charset="0"/>
                <a:cs typeface="Arial" pitchFamily="34" charset="0"/>
              </a:rPr>
              <a:t>At the highest level, Project Portfolio Management has four basic components:</a:t>
            </a:r>
          </a:p>
        </p:txBody>
      </p:sp>
      <p:sp>
        <p:nvSpPr>
          <p:cNvPr id="306185" name="Text Box 9"/>
          <p:cNvSpPr txBox="1">
            <a:spLocks noChangeArrowheads="1"/>
          </p:cNvSpPr>
          <p:nvPr/>
        </p:nvSpPr>
        <p:spPr bwMode="auto">
          <a:xfrm>
            <a:off x="6088063" y="3649663"/>
            <a:ext cx="27844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dirty="0">
                <a:latin typeface="Arial" pitchFamily="34" charset="0"/>
                <a:cs typeface="Arial" pitchFamily="34" charset="0"/>
              </a:rPr>
              <a:t>All the steps necessary to construct an optimal portfolio given current limitations and constraints. </a:t>
            </a:r>
          </a:p>
        </p:txBody>
      </p:sp>
      <p:sp>
        <p:nvSpPr>
          <p:cNvPr id="306186" name="Text Box 10"/>
          <p:cNvSpPr txBox="1">
            <a:spLocks noChangeArrowheads="1"/>
          </p:cNvSpPr>
          <p:nvPr/>
        </p:nvSpPr>
        <p:spPr bwMode="auto">
          <a:xfrm>
            <a:off x="195263" y="3649663"/>
            <a:ext cx="2838450" cy="95410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dirty="0">
                <a:latin typeface="Arial" pitchFamily="34" charset="0"/>
                <a:cs typeface="Arial" pitchFamily="34" charset="0"/>
              </a:rPr>
              <a:t>Higher portfolio maturity translates into a greater realization of the benefits of project portfolio management. </a:t>
            </a:r>
          </a:p>
        </p:txBody>
      </p:sp>
      <p:sp>
        <p:nvSpPr>
          <p:cNvPr id="306187" name="Text Box 11"/>
          <p:cNvSpPr txBox="1">
            <a:spLocks noChangeArrowheads="1"/>
          </p:cNvSpPr>
          <p:nvPr/>
        </p:nvSpPr>
        <p:spPr bwMode="auto">
          <a:xfrm>
            <a:off x="2877343" y="1781175"/>
            <a:ext cx="3411538"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a:latin typeface="Arial" pitchFamily="34" charset="0"/>
                <a:cs typeface="Arial" pitchFamily="34" charset="0"/>
              </a:rPr>
              <a:t>Selected projects must align with the business strategy and meet other important criteria. The result: the portfolio will contain a higher percentage of winning projects. </a:t>
            </a:r>
          </a:p>
        </p:txBody>
      </p:sp>
      <p:sp>
        <p:nvSpPr>
          <p:cNvPr id="306190" name="Text Box 14"/>
          <p:cNvSpPr txBox="1">
            <a:spLocks noChangeArrowheads="1"/>
          </p:cNvSpPr>
          <p:nvPr/>
        </p:nvSpPr>
        <p:spPr bwMode="auto">
          <a:xfrm>
            <a:off x="2606675" y="5500688"/>
            <a:ext cx="3952875"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a:latin typeface="Arial" pitchFamily="34" charset="0"/>
                <a:cs typeface="Arial" pitchFamily="34" charset="0"/>
              </a:rPr>
              <a:t>During the execution of an optimized portfolio, the aggregate project benefits (portfolio value) must be protected. This occurs by monitoring projects, assessing portfolio health, and managing portfolio risk. </a:t>
            </a:r>
          </a:p>
        </p:txBody>
      </p:sp>
      <p:sp>
        <p:nvSpPr>
          <p:cNvPr id="306193" name="Text Box 17"/>
          <p:cNvSpPr txBox="1">
            <a:spLocks noChangeArrowheads="1"/>
          </p:cNvSpPr>
          <p:nvPr/>
        </p:nvSpPr>
        <p:spPr bwMode="auto">
          <a:xfrm>
            <a:off x="3379787" y="3328988"/>
            <a:ext cx="24066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i="1">
                <a:solidFill>
                  <a:srgbClr val="FF0000"/>
                </a:solidFill>
                <a:effectLst>
                  <a:outerShdw blurRad="38100" dist="38100" dir="2700000" algn="tl">
                    <a:srgbClr val="C0C0C0"/>
                  </a:outerShdw>
                </a:effectLst>
                <a:latin typeface="Arial" pitchFamily="34" charset="0"/>
                <a:cs typeface="Arial" pitchFamily="34" charset="0"/>
              </a:rPr>
              <a:t>The Goal:</a:t>
            </a:r>
            <a:r>
              <a:rPr lang="en-US">
                <a:latin typeface="Arial" pitchFamily="34" charset="0"/>
                <a:cs typeface="Arial" pitchFamily="34" charset="0"/>
              </a:rPr>
              <a:t> </a:t>
            </a:r>
            <a:br>
              <a:rPr lang="en-US">
                <a:latin typeface="Arial" pitchFamily="34" charset="0"/>
                <a:cs typeface="Arial" pitchFamily="34" charset="0"/>
              </a:rPr>
            </a:br>
            <a:r>
              <a:rPr lang="en-US" b="1">
                <a:latin typeface="Arial" pitchFamily="34" charset="0"/>
                <a:cs typeface="Arial" pitchFamily="34" charset="0"/>
              </a:rPr>
              <a:t>Maximize Value to the Organization</a:t>
            </a:r>
          </a:p>
        </p:txBody>
      </p:sp>
      <p:sp>
        <p:nvSpPr>
          <p:cNvPr id="16" name="AutoShape 24"/>
          <p:cNvSpPr>
            <a:spLocks noChangeArrowheads="1"/>
          </p:cNvSpPr>
          <p:nvPr/>
        </p:nvSpPr>
        <p:spPr bwMode="auto">
          <a:xfrm>
            <a:off x="3348672" y="1100931"/>
            <a:ext cx="2468880" cy="640080"/>
          </a:xfrm>
          <a:prstGeom prst="roundRect">
            <a:avLst>
              <a:gd name="adj" fmla="val 16667"/>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white"/>
                </a:solidFill>
                <a:effectLst/>
                <a:uLnTx/>
                <a:uFillTx/>
                <a:latin typeface="Arial" pitchFamily="34" charset="0"/>
                <a:cs typeface="Arial" pitchFamily="34" charset="0"/>
              </a:rPr>
              <a:t>Select the Right </a:t>
            </a:r>
            <a:br>
              <a:rPr kumimoji="0" lang="en-US" sz="1600" b="1" i="0" u="none" strike="noStrike" kern="0" cap="none" spc="0" normalizeH="0" baseline="0" noProof="0" dirty="0">
                <a:ln>
                  <a:noFill/>
                </a:ln>
                <a:solidFill>
                  <a:prstClr val="white"/>
                </a:solidFill>
                <a:effectLst/>
                <a:uLnTx/>
                <a:uFillTx/>
                <a:latin typeface="Arial" pitchFamily="34" charset="0"/>
                <a:cs typeface="Arial" pitchFamily="34" charset="0"/>
              </a:rPr>
            </a:br>
            <a:r>
              <a:rPr kumimoji="0" lang="en-US" sz="1600" b="1" i="0" u="none" strike="noStrike" kern="0" cap="none" spc="0" normalizeH="0" baseline="0" noProof="0" dirty="0">
                <a:ln>
                  <a:noFill/>
                </a:ln>
                <a:solidFill>
                  <a:prstClr val="white"/>
                </a:solidFill>
                <a:effectLst/>
                <a:uLnTx/>
                <a:uFillTx/>
                <a:latin typeface="Arial" pitchFamily="34" charset="0"/>
                <a:cs typeface="Arial" pitchFamily="34" charset="0"/>
              </a:rPr>
              <a:t>Projects</a:t>
            </a:r>
          </a:p>
        </p:txBody>
      </p:sp>
      <p:sp>
        <p:nvSpPr>
          <p:cNvPr id="18" name="AutoShape 25"/>
          <p:cNvSpPr>
            <a:spLocks noChangeArrowheads="1"/>
          </p:cNvSpPr>
          <p:nvPr/>
        </p:nvSpPr>
        <p:spPr bwMode="auto">
          <a:xfrm>
            <a:off x="6337300" y="2955925"/>
            <a:ext cx="2286000" cy="640080"/>
          </a:xfrm>
          <a:prstGeom prst="roundRect">
            <a:avLst>
              <a:gd name="adj" fmla="val 1666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white"/>
                </a:solidFill>
                <a:effectLst/>
                <a:uLnTx/>
                <a:uFillTx/>
                <a:latin typeface="Arial" pitchFamily="34" charset="0"/>
                <a:cs typeface="Arial" pitchFamily="34" charset="0"/>
              </a:rPr>
              <a:t>Optimize the</a:t>
            </a:r>
            <a:br>
              <a:rPr kumimoji="0" lang="en-US" sz="1600" b="1" i="0" u="none" strike="noStrike" kern="0" cap="none" spc="0" normalizeH="0" baseline="0" noProof="0" dirty="0">
                <a:ln>
                  <a:noFill/>
                </a:ln>
                <a:solidFill>
                  <a:prstClr val="white"/>
                </a:solidFill>
                <a:effectLst/>
                <a:uLnTx/>
                <a:uFillTx/>
                <a:latin typeface="Arial" pitchFamily="34" charset="0"/>
                <a:cs typeface="Arial" pitchFamily="34" charset="0"/>
              </a:rPr>
            </a:br>
            <a:r>
              <a:rPr kumimoji="0" lang="en-US" sz="1600" b="1" i="0" u="none" strike="noStrike" kern="0" cap="none" spc="0" normalizeH="0" baseline="0" noProof="0" dirty="0">
                <a:ln>
                  <a:noFill/>
                </a:ln>
                <a:solidFill>
                  <a:prstClr val="white"/>
                </a:solidFill>
                <a:effectLst/>
                <a:uLnTx/>
                <a:uFillTx/>
                <a:latin typeface="Arial" pitchFamily="34" charset="0"/>
                <a:cs typeface="Arial" pitchFamily="34" charset="0"/>
              </a:rPr>
              <a:t>Portfolio</a:t>
            </a:r>
          </a:p>
        </p:txBody>
      </p:sp>
      <p:sp>
        <p:nvSpPr>
          <p:cNvPr id="19" name="AutoShape 26"/>
          <p:cNvSpPr>
            <a:spLocks noChangeArrowheads="1"/>
          </p:cNvSpPr>
          <p:nvPr/>
        </p:nvSpPr>
        <p:spPr bwMode="auto">
          <a:xfrm>
            <a:off x="471488" y="2955925"/>
            <a:ext cx="2286000" cy="640080"/>
          </a:xfrm>
          <a:prstGeom prst="roundRect">
            <a:avLst>
              <a:gd name="adj" fmla="val 16667"/>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white"/>
                </a:solidFill>
                <a:effectLst/>
                <a:uLnTx/>
                <a:uFillTx/>
                <a:latin typeface="Arial" pitchFamily="34" charset="0"/>
                <a:cs typeface="Arial" pitchFamily="34" charset="0"/>
              </a:rPr>
              <a:t>Mature the</a:t>
            </a:r>
            <a:br>
              <a:rPr kumimoji="0" lang="en-US" sz="1600" b="1" i="0" u="none" strike="noStrike" kern="0" cap="none" spc="0" normalizeH="0" baseline="0" noProof="0" dirty="0">
                <a:ln>
                  <a:noFill/>
                </a:ln>
                <a:solidFill>
                  <a:prstClr val="white"/>
                </a:solidFill>
                <a:effectLst/>
                <a:uLnTx/>
                <a:uFillTx/>
                <a:latin typeface="Arial" pitchFamily="34" charset="0"/>
                <a:cs typeface="Arial" pitchFamily="34" charset="0"/>
              </a:rPr>
            </a:br>
            <a:r>
              <a:rPr kumimoji="0" lang="en-US" sz="1600" b="1" i="0" u="none" strike="noStrike" kern="0" cap="none" spc="0" normalizeH="0" baseline="0" noProof="0" dirty="0">
                <a:ln>
                  <a:noFill/>
                </a:ln>
                <a:solidFill>
                  <a:prstClr val="white"/>
                </a:solidFill>
                <a:effectLst/>
                <a:uLnTx/>
                <a:uFillTx/>
                <a:latin typeface="Arial" pitchFamily="34" charset="0"/>
                <a:cs typeface="Arial" pitchFamily="34" charset="0"/>
              </a:rPr>
              <a:t>Portfolio Processes</a:t>
            </a:r>
          </a:p>
        </p:txBody>
      </p:sp>
      <p:sp>
        <p:nvSpPr>
          <p:cNvPr id="20" name="AutoShape 27"/>
          <p:cNvSpPr>
            <a:spLocks noChangeArrowheads="1"/>
          </p:cNvSpPr>
          <p:nvPr/>
        </p:nvSpPr>
        <p:spPr bwMode="auto">
          <a:xfrm>
            <a:off x="3348672" y="4838701"/>
            <a:ext cx="2468880" cy="640080"/>
          </a:xfrm>
          <a:prstGeom prst="roundRect">
            <a:avLst>
              <a:gd name="adj" fmla="val 16667"/>
            </a:avLst>
          </a:prstGeom>
          <a:gradFill rotWithShape="1">
            <a:gsLst>
              <a:gs pos="0">
                <a:srgbClr val="9BBB59">
                  <a:lumMod val="50000"/>
                </a:srgbClr>
              </a:gs>
              <a:gs pos="80000">
                <a:srgbClr val="9BBB59">
                  <a:lumMod val="75000"/>
                </a:srgbClr>
              </a:gs>
              <a:gs pos="100000">
                <a:srgbClr val="9BBB59">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white"/>
                </a:solidFill>
                <a:effectLst/>
                <a:uLnTx/>
                <a:uFillTx/>
                <a:latin typeface="Arial" pitchFamily="34" charset="0"/>
                <a:cs typeface="Arial" pitchFamily="34" charset="0"/>
              </a:rPr>
              <a:t>Protect the</a:t>
            </a:r>
            <a:br>
              <a:rPr kumimoji="0" lang="en-US" sz="1600" b="1" i="0" u="none" strike="noStrike" kern="0" cap="none" spc="0" normalizeH="0" baseline="0" noProof="0" dirty="0">
                <a:ln>
                  <a:noFill/>
                </a:ln>
                <a:solidFill>
                  <a:prstClr val="white"/>
                </a:solidFill>
                <a:effectLst/>
                <a:uLnTx/>
                <a:uFillTx/>
                <a:latin typeface="Arial" pitchFamily="34" charset="0"/>
                <a:cs typeface="Arial" pitchFamily="34" charset="0"/>
              </a:rPr>
            </a:br>
            <a:r>
              <a:rPr kumimoji="0" lang="en-US" sz="1600" b="1" i="0" u="none" strike="noStrike" kern="0" cap="none" spc="0" normalizeH="0" baseline="0" noProof="0" dirty="0">
                <a:ln>
                  <a:noFill/>
                </a:ln>
                <a:solidFill>
                  <a:prstClr val="white"/>
                </a:solidFill>
                <a:effectLst/>
                <a:uLnTx/>
                <a:uFillTx/>
                <a:latin typeface="Arial" pitchFamily="34" charset="0"/>
                <a:cs typeface="Arial" pitchFamily="34" charset="0"/>
              </a:rPr>
              <a:t>Portfolio’s Value</a:t>
            </a:r>
          </a:p>
        </p:txBody>
      </p:sp>
    </p:spTree>
    <p:extLst>
      <p:ext uri="{BB962C8B-B14F-4D97-AF65-F5344CB8AC3E}">
        <p14:creationId xmlns:p14="http://schemas.microsoft.com/office/powerpoint/2010/main" val="40728719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par>
                          <p:cTn id="8" fill="hold">
                            <p:stCondLst>
                              <p:cond delay="500"/>
                            </p:stCondLst>
                            <p:childTnLst>
                              <p:par>
                                <p:cTn id="9" presetID="10" presetClass="entr" presetSubtype="0" fill="hold" grpId="0" nodeType="afterEffect">
                                  <p:stCondLst>
                                    <p:cond delay="500"/>
                                  </p:stCondLst>
                                  <p:childTnLst>
                                    <p:set>
                                      <p:cBhvr>
                                        <p:cTn id="10" dur="1" fill="hold">
                                          <p:stCondLst>
                                            <p:cond delay="0"/>
                                          </p:stCondLst>
                                        </p:cTn>
                                        <p:tgtEl>
                                          <p:spTgt spid="306187"/>
                                        </p:tgtEl>
                                        <p:attrNameLst>
                                          <p:attrName>style.visibility</p:attrName>
                                        </p:attrNameLst>
                                      </p:cBhvr>
                                      <p:to>
                                        <p:strVal val="visible"/>
                                      </p:to>
                                    </p:set>
                                    <p:animEffect transition="in" filter="fade">
                                      <p:cBhvr>
                                        <p:cTn id="11" dur="2000"/>
                                        <p:tgtEl>
                                          <p:spTgt spid="30618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xit" presetSubtype="0" fill="hold" grpId="1" nodeType="clickEffect">
                                  <p:stCondLst>
                                    <p:cond delay="0"/>
                                  </p:stCondLst>
                                  <p:childTnLst>
                                    <p:set>
                                      <p:cBhvr>
                                        <p:cTn id="15" dur="1" fill="hold">
                                          <p:stCondLst>
                                            <p:cond delay="0"/>
                                          </p:stCondLst>
                                        </p:cTn>
                                        <p:tgtEl>
                                          <p:spTgt spid="306187"/>
                                        </p:tgtEl>
                                        <p:attrNameLst>
                                          <p:attrName>style.visibility</p:attrName>
                                        </p:attrNameLst>
                                      </p:cBhvr>
                                      <p:to>
                                        <p:strVal val="hidden"/>
                                      </p:to>
                                    </p:set>
                                  </p:childTnLst>
                                </p:cTn>
                              </p:par>
                            </p:childTnLst>
                          </p:cTn>
                        </p:par>
                        <p:par>
                          <p:cTn id="16" fill="hold" nodeType="afterGroup">
                            <p:stCondLst>
                              <p:cond delay="0"/>
                            </p:stCondLst>
                            <p:childTnLst>
                              <p:par>
                                <p:cTn id="17" presetID="10" presetClass="entr" presetSubtype="0" fill="hold" grpId="0" nodeType="afterEffect">
                                  <p:stCondLst>
                                    <p:cond delay="0"/>
                                  </p:stCondLst>
                                  <p:childTnLst>
                                    <p:set>
                                      <p:cBhvr>
                                        <p:cTn id="18" dur="1" fill="hold">
                                          <p:stCondLst>
                                            <p:cond delay="0"/>
                                          </p:stCondLst>
                                        </p:cTn>
                                        <p:tgtEl>
                                          <p:spTgt spid="306180"/>
                                        </p:tgtEl>
                                        <p:attrNameLst>
                                          <p:attrName>style.visibility</p:attrName>
                                        </p:attrNameLst>
                                      </p:cBhvr>
                                      <p:to>
                                        <p:strVal val="visible"/>
                                      </p:to>
                                    </p:set>
                                    <p:animEffect transition="in" filter="fade">
                                      <p:cBhvr>
                                        <p:cTn id="19" dur="2000"/>
                                        <p:tgtEl>
                                          <p:spTgt spid="30618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par>
                          <p:cTn id="25" fill="hold" nodeType="afterGroup">
                            <p:stCondLst>
                              <p:cond delay="500"/>
                            </p:stCondLst>
                            <p:childTnLst>
                              <p:par>
                                <p:cTn id="26" presetID="10" presetClass="entr" presetSubtype="0" fill="hold" grpId="0" nodeType="afterEffect">
                                  <p:stCondLst>
                                    <p:cond delay="500"/>
                                  </p:stCondLst>
                                  <p:childTnLst>
                                    <p:set>
                                      <p:cBhvr>
                                        <p:cTn id="27" dur="1" fill="hold">
                                          <p:stCondLst>
                                            <p:cond delay="0"/>
                                          </p:stCondLst>
                                        </p:cTn>
                                        <p:tgtEl>
                                          <p:spTgt spid="306185"/>
                                        </p:tgtEl>
                                        <p:attrNameLst>
                                          <p:attrName>style.visibility</p:attrName>
                                        </p:attrNameLst>
                                      </p:cBhvr>
                                      <p:to>
                                        <p:strVal val="visible"/>
                                      </p:to>
                                    </p:set>
                                    <p:animEffect transition="in" filter="fade">
                                      <p:cBhvr>
                                        <p:cTn id="28" dur="2000"/>
                                        <p:tgtEl>
                                          <p:spTgt spid="30618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306185"/>
                                        </p:tgtEl>
                                        <p:attrNameLst>
                                          <p:attrName>style.visibility</p:attrName>
                                        </p:attrNameLst>
                                      </p:cBhvr>
                                      <p:to>
                                        <p:strVal val="hidden"/>
                                      </p:to>
                                    </p:set>
                                  </p:childTnLst>
                                </p:cTn>
                              </p:par>
                            </p:childTnLst>
                          </p:cTn>
                        </p:par>
                        <p:par>
                          <p:cTn id="33" fill="hold" nodeType="afterGroup">
                            <p:stCondLst>
                              <p:cond delay="0"/>
                            </p:stCondLst>
                            <p:childTnLst>
                              <p:par>
                                <p:cTn id="34" presetID="10" presetClass="entr" presetSubtype="0" fill="hold" grpId="0" nodeType="afterEffect">
                                  <p:stCondLst>
                                    <p:cond delay="0"/>
                                  </p:stCondLst>
                                  <p:childTnLst>
                                    <p:set>
                                      <p:cBhvr>
                                        <p:cTn id="35" dur="1" fill="hold">
                                          <p:stCondLst>
                                            <p:cond delay="0"/>
                                          </p:stCondLst>
                                        </p:cTn>
                                        <p:tgtEl>
                                          <p:spTgt spid="306181"/>
                                        </p:tgtEl>
                                        <p:attrNameLst>
                                          <p:attrName>style.visibility</p:attrName>
                                        </p:attrNameLst>
                                      </p:cBhvr>
                                      <p:to>
                                        <p:strVal val="visible"/>
                                      </p:to>
                                    </p:set>
                                    <p:animEffect transition="in" filter="fade">
                                      <p:cBhvr>
                                        <p:cTn id="36" dur="2000"/>
                                        <p:tgtEl>
                                          <p:spTgt spid="306181"/>
                                        </p:tgtEl>
                                      </p:cBhvr>
                                    </p:animEffect>
                                  </p:childTnLst>
                                </p:cTn>
                              </p:par>
                            </p:childTnLst>
                          </p:cTn>
                        </p:par>
                      </p:childTnLst>
                    </p:cTn>
                  </p:par>
                  <p:par>
                    <p:cTn id="37" fill="hold">
                      <p:stCondLst>
                        <p:cond delay="indefinite"/>
                      </p:stCondLst>
                      <p:childTnLst>
                        <p:par>
                          <p:cTn id="38" fill="hold" nodeType="after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childTnLst>
                          </p:cTn>
                        </p:par>
                        <p:par>
                          <p:cTn id="42" fill="hold">
                            <p:stCondLst>
                              <p:cond delay="500"/>
                            </p:stCondLst>
                            <p:childTnLst>
                              <p:par>
                                <p:cTn id="43" presetID="10" presetClass="entr" presetSubtype="0" fill="hold" grpId="0" nodeType="afterEffect">
                                  <p:stCondLst>
                                    <p:cond delay="500"/>
                                  </p:stCondLst>
                                  <p:childTnLst>
                                    <p:set>
                                      <p:cBhvr>
                                        <p:cTn id="44" dur="1" fill="hold">
                                          <p:stCondLst>
                                            <p:cond delay="0"/>
                                          </p:stCondLst>
                                        </p:cTn>
                                        <p:tgtEl>
                                          <p:spTgt spid="306190"/>
                                        </p:tgtEl>
                                        <p:attrNameLst>
                                          <p:attrName>style.visibility</p:attrName>
                                        </p:attrNameLst>
                                      </p:cBhvr>
                                      <p:to>
                                        <p:strVal val="visible"/>
                                      </p:to>
                                    </p:set>
                                    <p:animEffect transition="in" filter="fade">
                                      <p:cBhvr>
                                        <p:cTn id="45" dur="2000"/>
                                        <p:tgtEl>
                                          <p:spTgt spid="306190"/>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xit" presetSubtype="0" fill="hold" grpId="1" nodeType="clickEffect">
                                  <p:stCondLst>
                                    <p:cond delay="0"/>
                                  </p:stCondLst>
                                  <p:childTnLst>
                                    <p:set>
                                      <p:cBhvr>
                                        <p:cTn id="49" dur="1" fill="hold">
                                          <p:stCondLst>
                                            <p:cond delay="0"/>
                                          </p:stCondLst>
                                        </p:cTn>
                                        <p:tgtEl>
                                          <p:spTgt spid="306190"/>
                                        </p:tgtEl>
                                        <p:attrNameLst>
                                          <p:attrName>style.visibility</p:attrName>
                                        </p:attrNameLst>
                                      </p:cBhvr>
                                      <p:to>
                                        <p:strVal val="hidden"/>
                                      </p:to>
                                    </p:set>
                                  </p:childTnLst>
                                </p:cTn>
                              </p:par>
                            </p:childTnLst>
                          </p:cTn>
                        </p:par>
                        <p:par>
                          <p:cTn id="50" fill="hold" nodeType="afterGroup">
                            <p:stCondLst>
                              <p:cond delay="0"/>
                            </p:stCondLst>
                            <p:childTnLst>
                              <p:par>
                                <p:cTn id="51" presetID="10" presetClass="entr" presetSubtype="0" fill="hold" grpId="0" nodeType="afterEffect">
                                  <p:stCondLst>
                                    <p:cond delay="0"/>
                                  </p:stCondLst>
                                  <p:childTnLst>
                                    <p:set>
                                      <p:cBhvr>
                                        <p:cTn id="52" dur="1" fill="hold">
                                          <p:stCondLst>
                                            <p:cond delay="0"/>
                                          </p:stCondLst>
                                        </p:cTn>
                                        <p:tgtEl>
                                          <p:spTgt spid="306182"/>
                                        </p:tgtEl>
                                        <p:attrNameLst>
                                          <p:attrName>style.visibility</p:attrName>
                                        </p:attrNameLst>
                                      </p:cBhvr>
                                      <p:to>
                                        <p:strVal val="visible"/>
                                      </p:to>
                                    </p:set>
                                    <p:animEffect transition="in" filter="fade">
                                      <p:cBhvr>
                                        <p:cTn id="53" dur="2000"/>
                                        <p:tgtEl>
                                          <p:spTgt spid="306182"/>
                                        </p:tgtEl>
                                      </p:cBhvr>
                                    </p:animEffect>
                                  </p:childTnLst>
                                </p:cTn>
                              </p:par>
                            </p:childTnLst>
                          </p:cTn>
                        </p:par>
                      </p:childTnLst>
                    </p:cTn>
                  </p:par>
                  <p:par>
                    <p:cTn id="54" fill="hold">
                      <p:stCondLst>
                        <p:cond delay="indefinite"/>
                      </p:stCondLst>
                      <p:childTnLst>
                        <p:par>
                          <p:cTn id="55" fill="hold" nodeType="after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fade">
                                      <p:cBhvr>
                                        <p:cTn id="58" dur="500"/>
                                        <p:tgtEl>
                                          <p:spTgt spid="19"/>
                                        </p:tgtEl>
                                      </p:cBhvr>
                                    </p:animEffect>
                                  </p:childTnLst>
                                </p:cTn>
                              </p:par>
                            </p:childTnLst>
                          </p:cTn>
                        </p:par>
                        <p:par>
                          <p:cTn id="59" fill="hold">
                            <p:stCondLst>
                              <p:cond delay="500"/>
                            </p:stCondLst>
                            <p:childTnLst>
                              <p:par>
                                <p:cTn id="60" presetID="10" presetClass="entr" presetSubtype="0" fill="hold" grpId="0" nodeType="afterEffect">
                                  <p:stCondLst>
                                    <p:cond delay="500"/>
                                  </p:stCondLst>
                                  <p:childTnLst>
                                    <p:set>
                                      <p:cBhvr>
                                        <p:cTn id="61" dur="1" fill="hold">
                                          <p:stCondLst>
                                            <p:cond delay="0"/>
                                          </p:stCondLst>
                                        </p:cTn>
                                        <p:tgtEl>
                                          <p:spTgt spid="306186"/>
                                        </p:tgtEl>
                                        <p:attrNameLst>
                                          <p:attrName>style.visibility</p:attrName>
                                        </p:attrNameLst>
                                      </p:cBhvr>
                                      <p:to>
                                        <p:strVal val="visible"/>
                                      </p:to>
                                    </p:set>
                                    <p:animEffect transition="in" filter="fade">
                                      <p:cBhvr>
                                        <p:cTn id="62" dur="2000"/>
                                        <p:tgtEl>
                                          <p:spTgt spid="306186"/>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06183"/>
                                        </p:tgtEl>
                                        <p:attrNameLst>
                                          <p:attrName>style.visibility</p:attrName>
                                        </p:attrNameLst>
                                      </p:cBhvr>
                                      <p:to>
                                        <p:strVal val="visible"/>
                                      </p:to>
                                    </p:set>
                                    <p:animEffect transition="in" filter="fade">
                                      <p:cBhvr>
                                        <p:cTn id="67" dur="2000"/>
                                        <p:tgtEl>
                                          <p:spTgt spid="306183"/>
                                        </p:tgtEl>
                                      </p:cBhvr>
                                    </p:animEffect>
                                  </p:childTnLst>
                                </p:cTn>
                              </p:par>
                            </p:childTnLst>
                          </p:cTn>
                        </p:par>
                        <p:par>
                          <p:cTn id="68" fill="hold" nodeType="afterGroup">
                            <p:stCondLst>
                              <p:cond delay="2000"/>
                            </p:stCondLst>
                            <p:childTnLst>
                              <p:par>
                                <p:cTn id="69" presetID="1" presetClass="entr" presetSubtype="0" fill="hold" grpId="2" nodeType="afterEffect">
                                  <p:stCondLst>
                                    <p:cond delay="0"/>
                                  </p:stCondLst>
                                  <p:childTnLst>
                                    <p:set>
                                      <p:cBhvr>
                                        <p:cTn id="70" dur="1" fill="hold">
                                          <p:stCondLst>
                                            <p:cond delay="0"/>
                                          </p:stCondLst>
                                        </p:cTn>
                                        <p:tgtEl>
                                          <p:spTgt spid="306187"/>
                                        </p:tgtEl>
                                        <p:attrNameLst>
                                          <p:attrName>style.visibility</p:attrName>
                                        </p:attrNameLst>
                                      </p:cBhvr>
                                      <p:to>
                                        <p:strVal val="visible"/>
                                      </p:to>
                                    </p:set>
                                  </p:childTnLst>
                                </p:cTn>
                              </p:par>
                              <p:par>
                                <p:cTn id="71" presetID="1" presetClass="entr" presetSubtype="0" fill="hold" grpId="2" nodeType="withEffect">
                                  <p:stCondLst>
                                    <p:cond delay="0"/>
                                  </p:stCondLst>
                                  <p:childTnLst>
                                    <p:set>
                                      <p:cBhvr>
                                        <p:cTn id="72" dur="1" fill="hold">
                                          <p:stCondLst>
                                            <p:cond delay="0"/>
                                          </p:stCondLst>
                                        </p:cTn>
                                        <p:tgtEl>
                                          <p:spTgt spid="306185"/>
                                        </p:tgtEl>
                                        <p:attrNameLst>
                                          <p:attrName>style.visibility</p:attrName>
                                        </p:attrNameLst>
                                      </p:cBhvr>
                                      <p:to>
                                        <p:strVal val="visible"/>
                                      </p:to>
                                    </p:set>
                                  </p:childTnLst>
                                </p:cTn>
                              </p:par>
                              <p:par>
                                <p:cTn id="73" presetID="1" presetClass="entr" presetSubtype="0" fill="hold" grpId="2" nodeType="withEffect">
                                  <p:stCondLst>
                                    <p:cond delay="0"/>
                                  </p:stCondLst>
                                  <p:childTnLst>
                                    <p:set>
                                      <p:cBhvr>
                                        <p:cTn id="74" dur="1" fill="hold">
                                          <p:stCondLst>
                                            <p:cond delay="0"/>
                                          </p:stCondLst>
                                        </p:cTn>
                                        <p:tgtEl>
                                          <p:spTgt spid="306190"/>
                                        </p:tgtEl>
                                        <p:attrNameLst>
                                          <p:attrName>style.visibility</p:attrName>
                                        </p:attrNameLst>
                                      </p:cBhvr>
                                      <p:to>
                                        <p:strVal val="visible"/>
                                      </p:to>
                                    </p:set>
                                  </p:childTnLst>
                                </p:cTn>
                              </p:par>
                            </p:childTnLst>
                          </p:cTn>
                        </p:par>
                        <p:par>
                          <p:cTn id="75" fill="hold" nodeType="afterGroup">
                            <p:stCondLst>
                              <p:cond delay="2000"/>
                            </p:stCondLst>
                            <p:childTnLst>
                              <p:par>
                                <p:cTn id="76" presetID="35" presetClass="entr" presetSubtype="0" fill="hold" grpId="0" nodeType="afterEffect">
                                  <p:stCondLst>
                                    <p:cond delay="0"/>
                                  </p:stCondLst>
                                  <p:childTnLst>
                                    <p:set>
                                      <p:cBhvr>
                                        <p:cTn id="77" dur="1" fill="hold">
                                          <p:stCondLst>
                                            <p:cond delay="0"/>
                                          </p:stCondLst>
                                        </p:cTn>
                                        <p:tgtEl>
                                          <p:spTgt spid="306193"/>
                                        </p:tgtEl>
                                        <p:attrNameLst>
                                          <p:attrName>style.visibility</p:attrName>
                                        </p:attrNameLst>
                                      </p:cBhvr>
                                      <p:to>
                                        <p:strVal val="visible"/>
                                      </p:to>
                                    </p:set>
                                    <p:animEffect transition="in" filter="fade">
                                      <p:cBhvr>
                                        <p:cTn id="78" dur="2000"/>
                                        <p:tgtEl>
                                          <p:spTgt spid="306193"/>
                                        </p:tgtEl>
                                      </p:cBhvr>
                                    </p:animEffect>
                                    <p:anim calcmode="lin" valueType="num">
                                      <p:cBhvr>
                                        <p:cTn id="79" dur="2000" fill="hold"/>
                                        <p:tgtEl>
                                          <p:spTgt spid="306193"/>
                                        </p:tgtEl>
                                        <p:attrNameLst>
                                          <p:attrName>style.rotation</p:attrName>
                                        </p:attrNameLst>
                                      </p:cBhvr>
                                      <p:tavLst>
                                        <p:tav tm="0">
                                          <p:val>
                                            <p:fltVal val="720"/>
                                          </p:val>
                                        </p:tav>
                                        <p:tav tm="100000">
                                          <p:val>
                                            <p:fltVal val="0"/>
                                          </p:val>
                                        </p:tav>
                                      </p:tavLst>
                                    </p:anim>
                                    <p:anim calcmode="lin" valueType="num">
                                      <p:cBhvr>
                                        <p:cTn id="80" dur="2000" fill="hold"/>
                                        <p:tgtEl>
                                          <p:spTgt spid="306193"/>
                                        </p:tgtEl>
                                        <p:attrNameLst>
                                          <p:attrName>ppt_h</p:attrName>
                                        </p:attrNameLst>
                                      </p:cBhvr>
                                      <p:tavLst>
                                        <p:tav tm="0">
                                          <p:val>
                                            <p:fltVal val="0"/>
                                          </p:val>
                                        </p:tav>
                                        <p:tav tm="100000">
                                          <p:val>
                                            <p:strVal val="#ppt_h"/>
                                          </p:val>
                                        </p:tav>
                                      </p:tavLst>
                                    </p:anim>
                                    <p:anim calcmode="lin" valueType="num">
                                      <p:cBhvr>
                                        <p:cTn id="81" dur="2000" fill="hold"/>
                                        <p:tgtEl>
                                          <p:spTgt spid="30619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80" grpId="0" animBg="1"/>
      <p:bldP spid="306181" grpId="0" animBg="1"/>
      <p:bldP spid="306182" grpId="0" animBg="1"/>
      <p:bldP spid="306183" grpId="0" animBg="1"/>
      <p:bldP spid="306185" grpId="0"/>
      <p:bldP spid="306185" grpId="1"/>
      <p:bldP spid="306185" grpId="2"/>
      <p:bldP spid="306186" grpId="0"/>
      <p:bldP spid="306187" grpId="0"/>
      <p:bldP spid="306187" grpId="1"/>
      <p:bldP spid="306187" grpId="2"/>
      <p:bldP spid="306190" grpId="0"/>
      <p:bldP spid="306190" grpId="1"/>
      <p:bldP spid="306190" grpId="2"/>
      <p:bldP spid="306193" grpId="0"/>
      <p:bldP spid="16" grpId="0" animBg="1"/>
      <p:bldP spid="18" grpId="0" animBg="1"/>
      <p:bldP spid="19" grpId="0" animBg="1"/>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bwMode="auto">
          <a:xfrm>
            <a:off x="457200" y="739775"/>
            <a:ext cx="8229600" cy="598488"/>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0000"/>
          </a:bodyPr>
          <a:lstStyle/>
          <a:p>
            <a:r>
              <a:rPr lang="en-US" sz="4000" b="1">
                <a:solidFill>
                  <a:srgbClr val="006600"/>
                </a:solidFill>
                <a:effectLst>
                  <a:outerShdw blurRad="38100" dist="38100" dir="2700000" algn="tl">
                    <a:srgbClr val="C0C0C0"/>
                  </a:outerShdw>
                </a:effectLst>
                <a:latin typeface="Arial" pitchFamily="34" charset="0"/>
                <a:cs typeface="Arial" pitchFamily="34" charset="0"/>
              </a:rPr>
              <a:t>Safeguard the Portfolio’s Value</a:t>
            </a:r>
            <a:br>
              <a:rPr lang="en-US" sz="4000" b="1">
                <a:solidFill>
                  <a:srgbClr val="006600"/>
                </a:solidFill>
                <a:effectLst>
                  <a:outerShdw blurRad="38100" dist="38100" dir="2700000" algn="tl">
                    <a:srgbClr val="C0C0C0"/>
                  </a:outerShdw>
                </a:effectLst>
                <a:latin typeface="Arial" pitchFamily="34" charset="0"/>
                <a:cs typeface="Arial" pitchFamily="34" charset="0"/>
              </a:rPr>
            </a:br>
            <a:endParaRPr lang="en-US" sz="4000" b="1">
              <a:solidFill>
                <a:srgbClr val="006600"/>
              </a:solidFill>
              <a:effectLst>
                <a:outerShdw blurRad="38100" dist="38100" dir="2700000" algn="tl">
                  <a:srgbClr val="C0C0C0"/>
                </a:outerShdw>
              </a:effectLst>
              <a:latin typeface="Arial" pitchFamily="34" charset="0"/>
              <a:cs typeface="Arial" pitchFamily="34" charset="0"/>
            </a:endParaRPr>
          </a:p>
        </p:txBody>
      </p:sp>
      <p:sp>
        <p:nvSpPr>
          <p:cNvPr id="407555" name="Text Box 3"/>
          <p:cNvSpPr txBox="1">
            <a:spLocks noChangeArrowheads="1"/>
          </p:cNvSpPr>
          <p:nvPr/>
        </p:nvSpPr>
        <p:spPr bwMode="auto">
          <a:xfrm>
            <a:off x="2941638" y="3895725"/>
            <a:ext cx="32623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b="1" i="1">
                <a:latin typeface="Arial" pitchFamily="34" charset="0"/>
                <a:cs typeface="Arial" pitchFamily="34" charset="0"/>
              </a:rPr>
              <a:t>Activities involved:</a:t>
            </a:r>
          </a:p>
        </p:txBody>
      </p:sp>
      <p:sp>
        <p:nvSpPr>
          <p:cNvPr id="407558" name="AutoShape 6"/>
          <p:cNvSpPr>
            <a:spLocks noChangeArrowheads="1"/>
          </p:cNvSpPr>
          <p:nvPr/>
        </p:nvSpPr>
        <p:spPr bwMode="auto">
          <a:xfrm>
            <a:off x="1895475" y="4462463"/>
            <a:ext cx="5353050" cy="1433512"/>
          </a:xfrm>
          <a:prstGeom prst="roundRect">
            <a:avLst>
              <a:gd name="adj" fmla="val 16667"/>
            </a:avLst>
          </a:prstGeom>
          <a:noFill/>
          <a:ln w="222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latin typeface="Arial" pitchFamily="34" charset="0"/>
                <a:cs typeface="Arial" pitchFamily="34" charset="0"/>
              </a:rPr>
              <a:t>PROJECT MONITORING</a:t>
            </a:r>
            <a:br>
              <a:rPr lang="en-US" sz="2400" b="1">
                <a:latin typeface="Arial" pitchFamily="34" charset="0"/>
                <a:cs typeface="Arial" pitchFamily="34" charset="0"/>
              </a:rPr>
            </a:br>
            <a:r>
              <a:rPr lang="en-US" sz="2400" b="1">
                <a:latin typeface="Arial" pitchFamily="34" charset="0"/>
                <a:cs typeface="Arial" pitchFamily="34" charset="0"/>
              </a:rPr>
              <a:t>PORTFOLIO ASSESSMENT</a:t>
            </a:r>
            <a:br>
              <a:rPr lang="en-US" sz="2400" b="1">
                <a:latin typeface="Arial" pitchFamily="34" charset="0"/>
                <a:cs typeface="Arial" pitchFamily="34" charset="0"/>
              </a:rPr>
            </a:br>
            <a:r>
              <a:rPr lang="en-US" sz="2400" b="1">
                <a:latin typeface="Arial" pitchFamily="34" charset="0"/>
                <a:cs typeface="Arial" pitchFamily="34" charset="0"/>
              </a:rPr>
              <a:t>PORTFOLIO RISK MANAGEMENT</a:t>
            </a:r>
          </a:p>
        </p:txBody>
      </p:sp>
      <p:sp>
        <p:nvSpPr>
          <p:cNvPr id="407560" name="Text Box 8"/>
          <p:cNvSpPr txBox="1">
            <a:spLocks noChangeArrowheads="1"/>
          </p:cNvSpPr>
          <p:nvPr/>
        </p:nvSpPr>
        <p:spPr bwMode="auto">
          <a:xfrm>
            <a:off x="866775" y="1560513"/>
            <a:ext cx="741045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a:latin typeface="Arial" pitchFamily="34" charset="0"/>
                <a:cs typeface="Arial" pitchFamily="34" charset="0"/>
              </a:rPr>
              <a:t>During the execution of an optimized portfolio, the aggregate project benefits (portfolio value) must be protected. Otherwise, we risk losing portfolio value. This occurs by monitoring projects, assessing portfolio health, and managing portfolio risk. </a:t>
            </a:r>
          </a:p>
        </p:txBody>
      </p:sp>
    </p:spTree>
    <p:extLst>
      <p:ext uri="{BB962C8B-B14F-4D97-AF65-F5344CB8AC3E}">
        <p14:creationId xmlns:p14="http://schemas.microsoft.com/office/powerpoint/2010/main" val="1772264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ChangeArrowheads="1"/>
          </p:cNvSpPr>
          <p:nvPr>
            <p:ph type="title" idx="4294967295"/>
          </p:nvPr>
        </p:nvSpPr>
        <p:spPr bwMode="auto">
          <a:xfrm>
            <a:off x="0" y="6148388"/>
            <a:ext cx="1931988" cy="228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r>
              <a:rPr lang="en-US" sz="1000">
                <a:solidFill>
                  <a:schemeClr val="bg1"/>
                </a:solidFill>
                <a:latin typeface="Arial" pitchFamily="34" charset="0"/>
                <a:cs typeface="Arial" pitchFamily="34" charset="0"/>
              </a:rPr>
              <a:t>Safeguard Portfolio Value</a:t>
            </a:r>
          </a:p>
        </p:txBody>
      </p:sp>
      <p:sp>
        <p:nvSpPr>
          <p:cNvPr id="444419" name="Text Box 4"/>
          <p:cNvSpPr txBox="1">
            <a:spLocks noChangeArrowheads="1"/>
          </p:cNvSpPr>
          <p:nvPr/>
        </p:nvSpPr>
        <p:spPr bwMode="auto">
          <a:xfrm>
            <a:off x="3594100" y="881063"/>
            <a:ext cx="1955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sz="2800" b="1">
                <a:latin typeface="Arial" pitchFamily="34" charset="0"/>
                <a:cs typeface="Arial" pitchFamily="34" charset="0"/>
              </a:rPr>
              <a:t>So Far….</a:t>
            </a:r>
          </a:p>
        </p:txBody>
      </p:sp>
      <p:sp>
        <p:nvSpPr>
          <p:cNvPr id="281605" name="Text Box 5"/>
          <p:cNvSpPr txBox="1">
            <a:spLocks noChangeArrowheads="1"/>
          </p:cNvSpPr>
          <p:nvPr/>
        </p:nvSpPr>
        <p:spPr bwMode="auto">
          <a:xfrm>
            <a:off x="909638" y="1760538"/>
            <a:ext cx="73263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sz="2400" b="1">
                <a:latin typeface="Arial" pitchFamily="34" charset="0"/>
                <a:cs typeface="Arial" pitchFamily="34" charset="0"/>
              </a:rPr>
              <a:t>We’ve selected the right projects for our portfolio</a:t>
            </a:r>
          </a:p>
        </p:txBody>
      </p:sp>
      <p:sp>
        <p:nvSpPr>
          <p:cNvPr id="281606" name="Text Box 6"/>
          <p:cNvSpPr txBox="1">
            <a:spLocks noChangeArrowheads="1"/>
          </p:cNvSpPr>
          <p:nvPr/>
        </p:nvSpPr>
        <p:spPr bwMode="auto">
          <a:xfrm>
            <a:off x="909638" y="2743200"/>
            <a:ext cx="732631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sz="2400" b="1">
                <a:latin typeface="Arial" pitchFamily="34" charset="0"/>
                <a:cs typeface="Arial" pitchFamily="34" charset="0"/>
              </a:rPr>
              <a:t>Then we optimized the portfolio under current limitations and constraints</a:t>
            </a:r>
          </a:p>
        </p:txBody>
      </p:sp>
      <p:sp>
        <p:nvSpPr>
          <p:cNvPr id="281607" name="Text Box 7"/>
          <p:cNvSpPr txBox="1">
            <a:spLocks noChangeArrowheads="1"/>
          </p:cNvSpPr>
          <p:nvPr/>
        </p:nvSpPr>
        <p:spPr bwMode="auto">
          <a:xfrm>
            <a:off x="909638" y="4092575"/>
            <a:ext cx="74739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sz="2400" b="1">
                <a:latin typeface="Arial" pitchFamily="34" charset="0"/>
                <a:cs typeface="Arial" pitchFamily="34" charset="0"/>
              </a:rPr>
              <a:t>Now, we need to track the project investments, otherwise we risk losing portfolio value.</a:t>
            </a:r>
          </a:p>
        </p:txBody>
      </p:sp>
    </p:spTree>
    <p:custDataLst>
      <p:tags r:id="rId1"/>
    </p:custDataLst>
    <p:extLst>
      <p:ext uri="{BB962C8B-B14F-4D97-AF65-F5344CB8AC3E}">
        <p14:creationId xmlns:p14="http://schemas.microsoft.com/office/powerpoint/2010/main" val="36984663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160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1606"/>
                                        </p:tgtEl>
                                        <p:attrNameLst>
                                          <p:attrName>style.visibility</p:attrName>
                                        </p:attrNameLst>
                                      </p:cBhvr>
                                      <p:to>
                                        <p:strVal val="visible"/>
                                      </p:to>
                                    </p:set>
                                  </p:childTnLst>
                                </p:cTn>
                              </p:par>
                              <p:par>
                                <p:cTn id="11" presetID="3" presetClass="emph" presetSubtype="2" fill="hold" grpId="1" nodeType="withEffect">
                                  <p:stCondLst>
                                    <p:cond delay="0"/>
                                  </p:stCondLst>
                                  <p:childTnLst>
                                    <p:animClr clrSpc="rgb" dir="cw">
                                      <p:cBhvr override="childStyle">
                                        <p:cTn id="12" dur="500" fill="hold"/>
                                        <p:tgtEl>
                                          <p:spTgt spid="281605"/>
                                        </p:tgtEl>
                                        <p:attrNameLst>
                                          <p:attrName>style.color</p:attrName>
                                        </p:attrNameLst>
                                      </p:cBhvr>
                                      <p:to>
                                        <a:srgbClr val="B2B2B2"/>
                                      </p:to>
                                    </p:animClr>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1607"/>
                                        </p:tgtEl>
                                        <p:attrNameLst>
                                          <p:attrName>style.visibility</p:attrName>
                                        </p:attrNameLst>
                                      </p:cBhvr>
                                      <p:to>
                                        <p:strVal val="visible"/>
                                      </p:to>
                                    </p:set>
                                  </p:childTnLst>
                                </p:cTn>
                              </p:par>
                              <p:par>
                                <p:cTn id="17" presetID="3" presetClass="emph" presetSubtype="2" fill="hold" grpId="1" nodeType="withEffect">
                                  <p:stCondLst>
                                    <p:cond delay="0"/>
                                  </p:stCondLst>
                                  <p:childTnLst>
                                    <p:animClr clrSpc="rgb" dir="cw">
                                      <p:cBhvr override="childStyle">
                                        <p:cTn id="18" dur="500" fill="hold"/>
                                        <p:tgtEl>
                                          <p:spTgt spid="281606"/>
                                        </p:tgtEl>
                                        <p:attrNameLst>
                                          <p:attrName>style.color</p:attrName>
                                        </p:attrNameLst>
                                      </p:cBhvr>
                                      <p:to>
                                        <a:srgbClr val="B2B2B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5" grpId="0"/>
      <p:bldP spid="281605" grpId="1"/>
      <p:bldP spid="281606" grpId="0"/>
      <p:bldP spid="281606" grpId="1"/>
      <p:bldP spid="28160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ChangeArrowheads="1"/>
          </p:cNvSpPr>
          <p:nvPr>
            <p:ph type="title" idx="4294967295"/>
          </p:nvPr>
        </p:nvSpPr>
        <p:spPr bwMode="auto">
          <a:xfrm>
            <a:off x="0" y="6629400"/>
            <a:ext cx="2308225" cy="228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900">
                <a:solidFill>
                  <a:schemeClr val="bg1"/>
                </a:solidFill>
                <a:latin typeface="Arial" pitchFamily="34" charset="0"/>
                <a:cs typeface="Arial" pitchFamily="34" charset="0"/>
              </a:rPr>
              <a:t>Drive the ship</a:t>
            </a:r>
          </a:p>
        </p:txBody>
      </p:sp>
      <p:pic>
        <p:nvPicPr>
          <p:cNvPr id="261124" name="Picture 4" descr="MCj0295588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7663" y="4176713"/>
            <a:ext cx="2322512" cy="239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3396" name="Rectangle 5"/>
          <p:cNvSpPr>
            <a:spLocks noChangeArrowheads="1"/>
          </p:cNvSpPr>
          <p:nvPr/>
        </p:nvSpPr>
        <p:spPr bwMode="auto">
          <a:xfrm>
            <a:off x="469900" y="579438"/>
            <a:ext cx="82296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2800" b="1">
                <a:latin typeface="Arial" pitchFamily="34" charset="0"/>
                <a:cs typeface="Arial" pitchFamily="34" charset="0"/>
              </a:rPr>
              <a:t>Project Monitoring</a:t>
            </a:r>
          </a:p>
        </p:txBody>
      </p:sp>
      <p:sp>
        <p:nvSpPr>
          <p:cNvPr id="261129" name="Text Box 9"/>
          <p:cNvSpPr txBox="1">
            <a:spLocks noChangeArrowheads="1"/>
          </p:cNvSpPr>
          <p:nvPr/>
        </p:nvSpPr>
        <p:spPr bwMode="auto">
          <a:xfrm>
            <a:off x="6446838" y="3713163"/>
            <a:ext cx="2482850" cy="1006475"/>
          </a:xfrm>
          <a:prstGeom prst="rect">
            <a:avLst/>
          </a:prstGeom>
          <a:noFill/>
          <a:ln w="9525">
            <a:noFill/>
            <a:miter lim="800000"/>
            <a:headEnd/>
            <a:tailEnd/>
          </a:ln>
          <a:effectLst/>
        </p:spPr>
        <p:txBody>
          <a:bodyPr>
            <a:spAutoFit/>
          </a:bodyPr>
          <a:lstStyle/>
          <a:p>
            <a:pPr algn="ctr">
              <a:spcBef>
                <a:spcPct val="50000"/>
              </a:spcBef>
              <a:defRPr/>
            </a:pPr>
            <a:r>
              <a:rPr lang="en-US" sz="2000" b="1" i="1">
                <a:effectLst>
                  <a:outerShdw blurRad="38100" dist="38100" dir="2700000" algn="tl">
                    <a:srgbClr val="C0C0C0"/>
                  </a:outerShdw>
                </a:effectLst>
                <a:latin typeface="Arial" pitchFamily="34" charset="0"/>
                <a:cs typeface="Arial" pitchFamily="34" charset="0"/>
              </a:rPr>
              <a:t>The goal is to deliver the goods (portfolio value)</a:t>
            </a:r>
          </a:p>
        </p:txBody>
      </p:sp>
      <p:sp>
        <p:nvSpPr>
          <p:cNvPr id="30728" name="Text Box 8"/>
          <p:cNvSpPr txBox="1">
            <a:spLocks noChangeArrowheads="1"/>
          </p:cNvSpPr>
          <p:nvPr/>
        </p:nvSpPr>
        <p:spPr bwMode="auto">
          <a:xfrm>
            <a:off x="895350" y="5722938"/>
            <a:ext cx="7353300" cy="830997"/>
          </a:xfrm>
          <a:prstGeom prst="rect">
            <a:avLst/>
          </a:prstGeom>
          <a:noFill/>
          <a:ln w="9525">
            <a:noFill/>
            <a:miter lim="800000"/>
            <a:headEnd/>
            <a:tailEnd/>
          </a:ln>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US" sz="2400" b="1">
                <a:effectLst>
                  <a:outerShdw blurRad="38100" dist="38100" dir="2700000" algn="tl">
                    <a:srgbClr val="C0C0C0"/>
                  </a:outerShdw>
                </a:effectLst>
                <a:latin typeface="Arial" pitchFamily="34" charset="0"/>
                <a:cs typeface="Arial" pitchFamily="34" charset="0"/>
              </a:rPr>
              <a:t>“All efforts should now be put into safeguarding the value of the portfolio.”</a:t>
            </a:r>
            <a:endParaRPr lang="en-US" sz="2400">
              <a:latin typeface="Arial" pitchFamily="34" charset="0"/>
              <a:cs typeface="Arial" pitchFamily="34" charset="0"/>
            </a:endParaRPr>
          </a:p>
        </p:txBody>
      </p:sp>
      <p:sp>
        <p:nvSpPr>
          <p:cNvPr id="2" name="Text Box 8"/>
          <p:cNvSpPr txBox="1">
            <a:spLocks noChangeArrowheads="1"/>
          </p:cNvSpPr>
          <p:nvPr/>
        </p:nvSpPr>
        <p:spPr bwMode="auto">
          <a:xfrm>
            <a:off x="3443288" y="5310188"/>
            <a:ext cx="2257425" cy="457200"/>
          </a:xfrm>
          <a:prstGeom prst="rect">
            <a:avLst/>
          </a:prstGeom>
          <a:noFill/>
          <a:ln w="9525">
            <a:noFill/>
            <a:miter lim="800000"/>
            <a:headEnd/>
            <a:tailEnd/>
          </a:ln>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US" sz="2400" b="1">
                <a:effectLst>
                  <a:outerShdw blurRad="38100" dist="38100" dir="2700000" algn="tl">
                    <a:srgbClr val="C0C0C0"/>
                  </a:outerShdw>
                </a:effectLst>
                <a:latin typeface="Arial" pitchFamily="34" charset="0"/>
                <a:cs typeface="Arial" pitchFamily="34" charset="0"/>
              </a:rPr>
              <a:t>Therefore….</a:t>
            </a:r>
            <a:endParaRPr lang="en-US" sz="2400">
              <a:latin typeface="Arial" pitchFamily="34" charset="0"/>
              <a:cs typeface="Arial" pitchFamily="34" charset="0"/>
            </a:endParaRPr>
          </a:p>
        </p:txBody>
      </p:sp>
      <p:pic>
        <p:nvPicPr>
          <p:cNvPr id="443402" name="Picture 10" descr="cloud-stor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850" y="884238"/>
            <a:ext cx="2786063" cy="1960562"/>
          </a:xfrm>
          <a:prstGeom prst="rect">
            <a:avLst/>
          </a:prstGeom>
          <a:noFill/>
          <a:extLst>
            <a:ext uri="{909E8E84-426E-40DD-AFC4-6F175D3DCCD1}">
              <a14:hiddenFill xmlns:a14="http://schemas.microsoft.com/office/drawing/2010/main">
                <a:solidFill>
                  <a:srgbClr val="FFFFFF"/>
                </a:solidFill>
              </a14:hiddenFill>
            </a:ext>
          </a:extLst>
        </p:spPr>
      </p:pic>
      <p:sp>
        <p:nvSpPr>
          <p:cNvPr id="261127" name="Text Box 7"/>
          <p:cNvSpPr txBox="1">
            <a:spLocks noChangeArrowheads="1"/>
          </p:cNvSpPr>
          <p:nvPr/>
        </p:nvSpPr>
        <p:spPr bwMode="auto">
          <a:xfrm>
            <a:off x="427038" y="2424113"/>
            <a:ext cx="519588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sz="2400">
                <a:latin typeface="Arial" pitchFamily="34" charset="0"/>
                <a:cs typeface="Arial" pitchFamily="34" charset="0"/>
              </a:rPr>
              <a:t>In a turbulent project environment, it is critical for the management team to drive future portfolio actions based on current project results</a:t>
            </a:r>
          </a:p>
        </p:txBody>
      </p:sp>
    </p:spTree>
    <p:custDataLst>
      <p:tags r:id="rId1"/>
    </p:custDataLst>
    <p:extLst>
      <p:ext uri="{BB962C8B-B14F-4D97-AF65-F5344CB8AC3E}">
        <p14:creationId xmlns:p14="http://schemas.microsoft.com/office/powerpoint/2010/main" val="26600845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1124"/>
                                        </p:tgtEl>
                                        <p:attrNameLst>
                                          <p:attrName>style.visibility</p:attrName>
                                        </p:attrNameLst>
                                      </p:cBhvr>
                                      <p:to>
                                        <p:strVal val="visible"/>
                                      </p:to>
                                    </p:set>
                                  </p:childTnLst>
                                </p:cTn>
                              </p:par>
                            </p:childTnLst>
                          </p:cTn>
                        </p:par>
                        <p:par>
                          <p:cTn id="7" fill="hold" nodeType="afterGroup">
                            <p:stCondLst>
                              <p:cond delay="0"/>
                            </p:stCondLst>
                            <p:childTnLst>
                              <p:par>
                                <p:cTn id="8" presetID="0" presetClass="path" presetSubtype="0" accel="50000" decel="50000" fill="hold" nodeType="afterEffect">
                                  <p:stCondLst>
                                    <p:cond delay="0"/>
                                  </p:stCondLst>
                                  <p:childTnLst>
                                    <p:animMotion origin="layout" path="M 1.38889E-6 -5.08671E-6 L 0.36979 -0.41226 " pathEditMode="relative" ptsTypes="AA">
                                      <p:cBhvr>
                                        <p:cTn id="9" dur="2000" fill="hold"/>
                                        <p:tgtEl>
                                          <p:spTgt spid="261124"/>
                                        </p:tgtEl>
                                        <p:attrNameLst>
                                          <p:attrName>ppt_x</p:attrName>
                                          <p:attrName>ppt_y</p:attrName>
                                        </p:attrNameLst>
                                      </p:cBhvr>
                                    </p:animMotion>
                                  </p:childTnLst>
                                </p:cTn>
                              </p:par>
                            </p:childTnLst>
                          </p:cTn>
                        </p:par>
                        <p:par>
                          <p:cTn id="10" fill="hold" nodeType="afterGroup">
                            <p:stCondLst>
                              <p:cond delay="2000"/>
                            </p:stCondLst>
                            <p:childTnLst>
                              <p:par>
                                <p:cTn id="11" presetID="10" presetClass="entr" presetSubtype="0" fill="hold" grpId="0" nodeType="afterEffect">
                                  <p:stCondLst>
                                    <p:cond delay="0"/>
                                  </p:stCondLst>
                                  <p:childTnLst>
                                    <p:set>
                                      <p:cBhvr>
                                        <p:cTn id="12" dur="1" fill="hold">
                                          <p:stCondLst>
                                            <p:cond delay="0"/>
                                          </p:stCondLst>
                                        </p:cTn>
                                        <p:tgtEl>
                                          <p:spTgt spid="261129"/>
                                        </p:tgtEl>
                                        <p:attrNameLst>
                                          <p:attrName>style.visibility</p:attrName>
                                        </p:attrNameLst>
                                      </p:cBhvr>
                                      <p:to>
                                        <p:strVal val="visible"/>
                                      </p:to>
                                    </p:set>
                                    <p:animEffect transition="in" filter="fade">
                                      <p:cBhvr>
                                        <p:cTn id="13" dur="1000"/>
                                        <p:tgtEl>
                                          <p:spTgt spid="261129"/>
                                        </p:tgtEl>
                                      </p:cBhvr>
                                    </p:animEffect>
                                  </p:childTnLst>
                                </p:cTn>
                              </p:par>
                            </p:childTnLst>
                          </p:cTn>
                        </p:par>
                        <p:par>
                          <p:cTn id="14" fill="hold" nodeType="afterGroup">
                            <p:stCondLst>
                              <p:cond delay="3000"/>
                            </p:stCondLst>
                            <p:childTnLst>
                              <p:par>
                                <p:cTn id="15" presetID="10" presetClass="entr" presetSubtype="0" fill="hold" grpId="0" nodeType="afterEffect">
                                  <p:stCondLst>
                                    <p:cond delay="200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2000"/>
                                        <p:tgtEl>
                                          <p:spTgt spid="2"/>
                                        </p:tgtEl>
                                      </p:cBhvr>
                                    </p:animEffect>
                                  </p:childTnLst>
                                </p:cTn>
                              </p:par>
                            </p:childTnLst>
                          </p:cTn>
                        </p:par>
                        <p:par>
                          <p:cTn id="18" fill="hold" nodeType="afterGroup">
                            <p:stCondLst>
                              <p:cond delay="7000"/>
                            </p:stCondLst>
                            <p:childTnLst>
                              <p:par>
                                <p:cTn id="19" presetID="34" presetClass="entr" presetSubtype="0" fill="hold" grpId="0" nodeType="afterEffect">
                                  <p:stCondLst>
                                    <p:cond delay="1000"/>
                                  </p:stCondLst>
                                  <p:childTnLst>
                                    <p:set>
                                      <p:cBhvr>
                                        <p:cTn id="20" dur="1" fill="hold">
                                          <p:stCondLst>
                                            <p:cond delay="0"/>
                                          </p:stCondLst>
                                        </p:cTn>
                                        <p:tgtEl>
                                          <p:spTgt spid="30728"/>
                                        </p:tgtEl>
                                        <p:attrNameLst>
                                          <p:attrName>style.visibility</p:attrName>
                                        </p:attrNameLst>
                                      </p:cBhvr>
                                      <p:to>
                                        <p:strVal val="visible"/>
                                      </p:to>
                                    </p:set>
                                    <p:anim from="(-#ppt_w/2)" to="(#ppt_x)" calcmode="lin" valueType="num">
                                      <p:cBhvr>
                                        <p:cTn id="21" dur="600" fill="hold">
                                          <p:stCondLst>
                                            <p:cond delay="0"/>
                                          </p:stCondLst>
                                        </p:cTn>
                                        <p:tgtEl>
                                          <p:spTgt spid="30728"/>
                                        </p:tgtEl>
                                        <p:attrNameLst>
                                          <p:attrName>ppt_x</p:attrName>
                                        </p:attrNameLst>
                                      </p:cBhvr>
                                    </p:anim>
                                    <p:anim from="0" to="-1.0" calcmode="lin" valueType="num">
                                      <p:cBhvr>
                                        <p:cTn id="22" dur="200" decel="50000" autoRev="1" fill="hold">
                                          <p:stCondLst>
                                            <p:cond delay="600"/>
                                          </p:stCondLst>
                                        </p:cTn>
                                        <p:tgtEl>
                                          <p:spTgt spid="30728"/>
                                        </p:tgtEl>
                                        <p:attrNameLst>
                                          <p:attrName>xshear</p:attrName>
                                        </p:attrNameLst>
                                      </p:cBhvr>
                                    </p:anim>
                                    <p:animScale>
                                      <p:cBhvr>
                                        <p:cTn id="23" dur="200" decel="100000" autoRev="1" fill="hold">
                                          <p:stCondLst>
                                            <p:cond delay="600"/>
                                          </p:stCondLst>
                                        </p:cTn>
                                        <p:tgtEl>
                                          <p:spTgt spid="30728"/>
                                        </p:tgtEl>
                                      </p:cBhvr>
                                      <p:from x="100000" y="100000"/>
                                      <p:to x="80000" y="100000"/>
                                    </p:animScale>
                                    <p:anim by="(#ppt_h/3+#ppt_w*0.1)" calcmode="lin" valueType="num">
                                      <p:cBhvr additive="sum">
                                        <p:cTn id="24" dur="200" decel="100000" autoRev="1" fill="hold">
                                          <p:stCondLst>
                                            <p:cond delay="600"/>
                                          </p:stCondLst>
                                        </p:cTn>
                                        <p:tgtEl>
                                          <p:spTgt spid="3072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9" grpId="0"/>
      <p:bldP spid="30728"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bwMode="auto">
          <a:xfrm>
            <a:off x="457200" y="530225"/>
            <a:ext cx="8229600" cy="5143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0000"/>
          </a:bodyPr>
          <a:lstStyle/>
          <a:p>
            <a:r>
              <a:rPr lang="en-US" sz="2800">
                <a:latin typeface="Arial" pitchFamily="34" charset="0"/>
                <a:cs typeface="Arial" pitchFamily="34" charset="0"/>
              </a:rPr>
              <a:t>Portfolio Dashboard</a:t>
            </a:r>
          </a:p>
        </p:txBody>
      </p:sp>
      <p:sp>
        <p:nvSpPr>
          <p:cNvPr id="269336" name="Text Box 24"/>
          <p:cNvSpPr txBox="1">
            <a:spLocks noChangeArrowheads="1"/>
          </p:cNvSpPr>
          <p:nvPr/>
        </p:nvSpPr>
        <p:spPr bwMode="auto">
          <a:xfrm>
            <a:off x="134938" y="1120775"/>
            <a:ext cx="8842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atin typeface="Arial" pitchFamily="34" charset="0"/>
                <a:cs typeface="Arial" pitchFamily="34" charset="0"/>
              </a:rPr>
              <a:t>Combining key project metrics will produce a dashboard to monitor portfolio health.</a:t>
            </a:r>
          </a:p>
        </p:txBody>
      </p:sp>
      <p:pic>
        <p:nvPicPr>
          <p:cNvPr id="269340" name="Picture 28"/>
          <p:cNvPicPr>
            <a:picLocks noChangeAspect="1" noChangeArrowheads="1"/>
          </p:cNvPicPr>
          <p:nvPr/>
        </p:nvPicPr>
        <p:blipFill>
          <a:blip r:embed="rId2" cstate="print">
            <a:extLst>
              <a:ext uri="{28A0092B-C50C-407E-A947-70E740481C1C}">
                <a14:useLocalDpi xmlns:a14="http://schemas.microsoft.com/office/drawing/2010/main" val="0"/>
              </a:ext>
            </a:extLst>
          </a:blip>
          <a:srcRect l="2293" t="3987" r="1994" b="1462"/>
          <a:stretch>
            <a:fillRect/>
          </a:stretch>
        </p:blipFill>
        <p:spPr bwMode="auto">
          <a:xfrm>
            <a:off x="1239838" y="1590675"/>
            <a:ext cx="6750050" cy="5000625"/>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8261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Text Box 2"/>
          <p:cNvSpPr txBox="1">
            <a:spLocks noChangeArrowheads="1"/>
          </p:cNvSpPr>
          <p:nvPr/>
        </p:nvSpPr>
        <p:spPr bwMode="auto">
          <a:xfrm>
            <a:off x="555625" y="2384425"/>
            <a:ext cx="8207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200" u="sng">
                <a:latin typeface="Arial" pitchFamily="34" charset="0"/>
                <a:cs typeface="Arial" pitchFamily="34" charset="0"/>
              </a:rPr>
              <a:t>Portfolio risk</a:t>
            </a:r>
            <a:r>
              <a:rPr lang="en-US" sz="2200">
                <a:latin typeface="Arial" pitchFamily="34" charset="0"/>
                <a:cs typeface="Arial" pitchFamily="34" charset="0"/>
              </a:rPr>
              <a:t>:  a set of events or conditions that have a positive or negative effect on the portfolio strategies.</a:t>
            </a:r>
          </a:p>
        </p:txBody>
      </p:sp>
      <p:sp>
        <p:nvSpPr>
          <p:cNvPr id="258051" name="Text Box 3"/>
          <p:cNvSpPr txBox="1">
            <a:spLocks noChangeArrowheads="1"/>
          </p:cNvSpPr>
          <p:nvPr/>
        </p:nvSpPr>
        <p:spPr bwMode="auto">
          <a:xfrm>
            <a:off x="569913" y="3624263"/>
            <a:ext cx="819626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200" u="sng">
                <a:latin typeface="Arial" pitchFamily="34" charset="0"/>
                <a:cs typeface="Arial" pitchFamily="34" charset="0"/>
              </a:rPr>
              <a:t>Portfolio Risk Management</a:t>
            </a:r>
            <a:r>
              <a:rPr lang="en-US" sz="2200">
                <a:latin typeface="Arial" pitchFamily="34" charset="0"/>
                <a:cs typeface="Arial" pitchFamily="34" charset="0"/>
              </a:rPr>
              <a:t>: necessary steps taken to increase the likelihood of positive events and decrease the likelihood of negative effects impacting the project portfolio.</a:t>
            </a:r>
          </a:p>
        </p:txBody>
      </p:sp>
      <p:sp>
        <p:nvSpPr>
          <p:cNvPr id="258058" name="Text Box 10"/>
          <p:cNvSpPr txBox="1">
            <a:spLocks noChangeArrowheads="1"/>
          </p:cNvSpPr>
          <p:nvPr/>
        </p:nvSpPr>
        <p:spPr bwMode="auto">
          <a:xfrm>
            <a:off x="598488" y="1671638"/>
            <a:ext cx="1641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a:latin typeface="Arial" pitchFamily="34" charset="0"/>
                <a:cs typeface="Arial" pitchFamily="34" charset="0"/>
              </a:rPr>
              <a:t>Definitions:</a:t>
            </a:r>
          </a:p>
        </p:txBody>
      </p:sp>
      <p:sp>
        <p:nvSpPr>
          <p:cNvPr id="258061" name="Text Box 13"/>
          <p:cNvSpPr txBox="1">
            <a:spLocks noChangeArrowheads="1"/>
          </p:cNvSpPr>
          <p:nvPr/>
        </p:nvSpPr>
        <p:spPr bwMode="auto">
          <a:xfrm>
            <a:off x="0" y="6270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b="1">
                <a:latin typeface="Arial" pitchFamily="34" charset="0"/>
                <a:cs typeface="Arial" pitchFamily="34" charset="0"/>
              </a:rPr>
              <a:t>Portfolio Assessment—Portfolio Risk Management</a:t>
            </a:r>
          </a:p>
        </p:txBody>
      </p:sp>
    </p:spTree>
    <p:extLst>
      <p:ext uri="{BB962C8B-B14F-4D97-AF65-F5344CB8AC3E}">
        <p14:creationId xmlns:p14="http://schemas.microsoft.com/office/powerpoint/2010/main" val="4134704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Text Box 2"/>
          <p:cNvSpPr txBox="1">
            <a:spLocks noChangeArrowheads="1"/>
          </p:cNvSpPr>
          <p:nvPr/>
        </p:nvSpPr>
        <p:spPr bwMode="auto">
          <a:xfrm>
            <a:off x="1498600" y="1685925"/>
            <a:ext cx="5718175"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r>
              <a:rPr lang="en-US" sz="2400">
                <a:latin typeface="Arial" pitchFamily="34" charset="0"/>
                <a:cs typeface="Arial" pitchFamily="34" charset="0"/>
              </a:rPr>
              <a:t>There are four primary portfolio risk management processes:</a:t>
            </a:r>
          </a:p>
          <a:p>
            <a:endParaRPr lang="en-US" sz="2400">
              <a:latin typeface="Arial" pitchFamily="34" charset="0"/>
              <a:cs typeface="Arial" pitchFamily="34" charset="0"/>
            </a:endParaRPr>
          </a:p>
          <a:p>
            <a:pPr>
              <a:buFontTx/>
              <a:buAutoNum type="arabicParenR"/>
            </a:pPr>
            <a:r>
              <a:rPr lang="en-US" sz="2400">
                <a:latin typeface="Arial" pitchFamily="34" charset="0"/>
                <a:cs typeface="Arial" pitchFamily="34" charset="0"/>
              </a:rPr>
              <a:t> Identify portfolio risks</a:t>
            </a:r>
          </a:p>
          <a:p>
            <a:endParaRPr lang="en-US" sz="2400">
              <a:latin typeface="Arial" pitchFamily="34" charset="0"/>
              <a:cs typeface="Arial" pitchFamily="34" charset="0"/>
            </a:endParaRPr>
          </a:p>
          <a:p>
            <a:r>
              <a:rPr lang="en-US" sz="2400">
                <a:latin typeface="Arial" pitchFamily="34" charset="0"/>
                <a:cs typeface="Arial" pitchFamily="34" charset="0"/>
              </a:rPr>
              <a:t>2) Analyze portfolio risks</a:t>
            </a:r>
          </a:p>
          <a:p>
            <a:endParaRPr lang="en-US" sz="2400">
              <a:latin typeface="Arial" pitchFamily="34" charset="0"/>
              <a:cs typeface="Arial" pitchFamily="34" charset="0"/>
            </a:endParaRPr>
          </a:p>
          <a:p>
            <a:r>
              <a:rPr lang="en-US" sz="2400">
                <a:latin typeface="Arial" pitchFamily="34" charset="0"/>
                <a:cs typeface="Arial" pitchFamily="34" charset="0"/>
              </a:rPr>
              <a:t>3) Develop portfolio risk responses</a:t>
            </a:r>
          </a:p>
          <a:p>
            <a:endParaRPr lang="en-US" sz="2400">
              <a:latin typeface="Arial" pitchFamily="34" charset="0"/>
              <a:cs typeface="Arial" pitchFamily="34" charset="0"/>
            </a:endParaRPr>
          </a:p>
          <a:p>
            <a:r>
              <a:rPr lang="en-US" sz="2400">
                <a:latin typeface="Arial" pitchFamily="34" charset="0"/>
                <a:cs typeface="Arial" pitchFamily="34" charset="0"/>
              </a:rPr>
              <a:t>4) Monitor and control portfolio risks</a:t>
            </a:r>
          </a:p>
        </p:txBody>
      </p:sp>
      <p:sp>
        <p:nvSpPr>
          <p:cNvPr id="257034" name="Text Box 10"/>
          <p:cNvSpPr txBox="1">
            <a:spLocks noChangeArrowheads="1"/>
          </p:cNvSpPr>
          <p:nvPr/>
        </p:nvSpPr>
        <p:spPr bwMode="auto">
          <a:xfrm>
            <a:off x="0" y="6270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b="1">
                <a:latin typeface="Arial" pitchFamily="34" charset="0"/>
                <a:cs typeface="Arial" pitchFamily="34" charset="0"/>
              </a:rPr>
              <a:t>Portfolio Assessment—Portfolio Risk Management (cont.)</a:t>
            </a:r>
          </a:p>
        </p:txBody>
      </p:sp>
    </p:spTree>
    <p:extLst>
      <p:ext uri="{BB962C8B-B14F-4D97-AF65-F5344CB8AC3E}">
        <p14:creationId xmlns:p14="http://schemas.microsoft.com/office/powerpoint/2010/main" val="225398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25"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0463" y="1711325"/>
            <a:ext cx="4117975" cy="241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6037" name="Text Box 21"/>
          <p:cNvSpPr txBox="1">
            <a:spLocks noChangeArrowheads="1"/>
          </p:cNvSpPr>
          <p:nvPr/>
        </p:nvSpPr>
        <p:spPr bwMode="auto">
          <a:xfrm>
            <a:off x="3848100" y="1276350"/>
            <a:ext cx="17621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latin typeface="Arial" pitchFamily="34" charset="0"/>
                <a:cs typeface="Arial" pitchFamily="34" charset="0"/>
              </a:rPr>
              <a:t>Portfolio Risk</a:t>
            </a:r>
          </a:p>
        </p:txBody>
      </p:sp>
      <p:sp>
        <p:nvSpPr>
          <p:cNvPr id="86041" name="Freeform 25"/>
          <p:cNvSpPr>
            <a:spLocks/>
          </p:cNvSpPr>
          <p:nvPr/>
        </p:nvSpPr>
        <p:spPr bwMode="auto">
          <a:xfrm>
            <a:off x="1981200" y="1631950"/>
            <a:ext cx="4483100" cy="3092450"/>
          </a:xfrm>
          <a:custGeom>
            <a:avLst/>
            <a:gdLst>
              <a:gd name="T0" fmla="*/ 0 w 4184"/>
              <a:gd name="T1" fmla="*/ 0 h 2340"/>
              <a:gd name="T2" fmla="*/ 232 w 4184"/>
              <a:gd name="T3" fmla="*/ 1360 h 2340"/>
              <a:gd name="T4" fmla="*/ 1360 w 4184"/>
              <a:gd name="T5" fmla="*/ 2184 h 2340"/>
              <a:gd name="T6" fmla="*/ 4184 w 4184"/>
              <a:gd name="T7" fmla="*/ 2296 h 2340"/>
            </a:gdLst>
            <a:ahLst/>
            <a:cxnLst>
              <a:cxn ang="0">
                <a:pos x="T0" y="T1"/>
              </a:cxn>
              <a:cxn ang="0">
                <a:pos x="T2" y="T3"/>
              </a:cxn>
              <a:cxn ang="0">
                <a:pos x="T4" y="T5"/>
              </a:cxn>
              <a:cxn ang="0">
                <a:pos x="T6" y="T7"/>
              </a:cxn>
            </a:cxnLst>
            <a:rect l="0" t="0" r="r" b="b"/>
            <a:pathLst>
              <a:path w="4184" h="2340">
                <a:moveTo>
                  <a:pt x="0" y="0"/>
                </a:moveTo>
                <a:cubicBezTo>
                  <a:pt x="2" y="498"/>
                  <a:pt x="5" y="996"/>
                  <a:pt x="232" y="1360"/>
                </a:cubicBezTo>
                <a:cubicBezTo>
                  <a:pt x="459" y="1724"/>
                  <a:pt x="701" y="2028"/>
                  <a:pt x="1360" y="2184"/>
                </a:cubicBezTo>
                <a:cubicBezTo>
                  <a:pt x="2019" y="2340"/>
                  <a:pt x="3101" y="2318"/>
                  <a:pt x="4184" y="2296"/>
                </a:cubicBezTo>
              </a:path>
            </a:pathLst>
          </a:custGeom>
          <a:noFill/>
          <a:ln w="38100" cap="flat">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pitchFamily="34" charset="0"/>
              <a:cs typeface="Arial" pitchFamily="34" charset="0"/>
            </a:endParaRPr>
          </a:p>
        </p:txBody>
      </p:sp>
      <p:sp>
        <p:nvSpPr>
          <p:cNvPr id="86042" name="Text Box 26"/>
          <p:cNvSpPr txBox="1">
            <a:spLocks noChangeArrowheads="1"/>
          </p:cNvSpPr>
          <p:nvPr/>
        </p:nvSpPr>
        <p:spPr bwMode="auto">
          <a:xfrm>
            <a:off x="6451600" y="4451350"/>
            <a:ext cx="1739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latin typeface="Arial" pitchFamily="34" charset="0"/>
                <a:cs typeface="Arial" pitchFamily="34" charset="0"/>
              </a:rPr>
              <a:t>PMT Decision</a:t>
            </a:r>
          </a:p>
        </p:txBody>
      </p:sp>
      <p:sp>
        <p:nvSpPr>
          <p:cNvPr id="86044" name="Text Box 28"/>
          <p:cNvSpPr txBox="1">
            <a:spLocks noChangeArrowheads="1"/>
          </p:cNvSpPr>
          <p:nvPr/>
        </p:nvSpPr>
        <p:spPr bwMode="auto">
          <a:xfrm>
            <a:off x="393700" y="3511550"/>
            <a:ext cx="11811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atin typeface="Arial" pitchFamily="34" charset="0"/>
                <a:cs typeface="Arial" pitchFamily="34" charset="0"/>
              </a:rPr>
              <a:t>External Events</a:t>
            </a:r>
          </a:p>
        </p:txBody>
      </p:sp>
      <p:sp>
        <p:nvSpPr>
          <p:cNvPr id="86045" name="Text Box 29"/>
          <p:cNvSpPr txBox="1">
            <a:spLocks noChangeArrowheads="1"/>
          </p:cNvSpPr>
          <p:nvPr/>
        </p:nvSpPr>
        <p:spPr bwMode="auto">
          <a:xfrm>
            <a:off x="941388" y="4618038"/>
            <a:ext cx="11811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atin typeface="Arial" pitchFamily="34" charset="0"/>
                <a:cs typeface="Arial" pitchFamily="34" charset="0"/>
              </a:rPr>
              <a:t>Business Changes</a:t>
            </a:r>
          </a:p>
        </p:txBody>
      </p:sp>
      <p:sp>
        <p:nvSpPr>
          <p:cNvPr id="86046" name="Text Box 30"/>
          <p:cNvSpPr txBox="1">
            <a:spLocks noChangeArrowheads="1"/>
          </p:cNvSpPr>
          <p:nvPr/>
        </p:nvSpPr>
        <p:spPr bwMode="auto">
          <a:xfrm>
            <a:off x="2465388" y="5291138"/>
            <a:ext cx="1473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atin typeface="Arial" pitchFamily="34" charset="0"/>
                <a:cs typeface="Arial" pitchFamily="34" charset="0"/>
              </a:rPr>
              <a:t>Governance Risk</a:t>
            </a:r>
          </a:p>
        </p:txBody>
      </p:sp>
      <p:sp>
        <p:nvSpPr>
          <p:cNvPr id="86047" name="Rectangle 31"/>
          <p:cNvSpPr>
            <a:spLocks noGrp="1" noChangeArrowheads="1"/>
          </p:cNvSpPr>
          <p:nvPr>
            <p:ph type="title"/>
          </p:nvPr>
        </p:nvSpPr>
        <p:spPr bwMode="auto">
          <a:xfrm>
            <a:off x="12700" y="808038"/>
            <a:ext cx="1003300" cy="4064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0000"/>
          </a:bodyPr>
          <a:lstStyle/>
          <a:p>
            <a:r>
              <a:rPr lang="en-US" sz="1200" b="1">
                <a:solidFill>
                  <a:schemeClr val="bg1"/>
                </a:solidFill>
                <a:latin typeface="Arial" pitchFamily="34" charset="0"/>
                <a:cs typeface="Arial" pitchFamily="34" charset="0"/>
              </a:rPr>
              <a:t>Portfolio Risk-Boris</a:t>
            </a:r>
          </a:p>
        </p:txBody>
      </p:sp>
      <p:sp>
        <p:nvSpPr>
          <p:cNvPr id="86048" name="Text Box 32"/>
          <p:cNvSpPr txBox="1">
            <a:spLocks noChangeArrowheads="1"/>
          </p:cNvSpPr>
          <p:nvPr/>
        </p:nvSpPr>
        <p:spPr bwMode="auto">
          <a:xfrm>
            <a:off x="4473575" y="5457825"/>
            <a:ext cx="1600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atin typeface="Arial" pitchFamily="34" charset="0"/>
                <a:cs typeface="Arial" pitchFamily="34" charset="0"/>
              </a:rPr>
              <a:t>Major Project Risks</a:t>
            </a:r>
          </a:p>
        </p:txBody>
      </p:sp>
      <p:sp>
        <p:nvSpPr>
          <p:cNvPr id="86049" name="Line 33"/>
          <p:cNvSpPr>
            <a:spLocks noChangeShapeType="1"/>
          </p:cNvSpPr>
          <p:nvPr/>
        </p:nvSpPr>
        <p:spPr bwMode="auto">
          <a:xfrm flipV="1">
            <a:off x="1397000" y="3486150"/>
            <a:ext cx="508000" cy="2794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pitchFamily="34" charset="0"/>
              <a:cs typeface="Arial" pitchFamily="34" charset="0"/>
            </a:endParaRPr>
          </a:p>
        </p:txBody>
      </p:sp>
      <p:sp>
        <p:nvSpPr>
          <p:cNvPr id="86050" name="Line 34"/>
          <p:cNvSpPr>
            <a:spLocks noChangeShapeType="1"/>
          </p:cNvSpPr>
          <p:nvPr/>
        </p:nvSpPr>
        <p:spPr bwMode="auto">
          <a:xfrm flipV="1">
            <a:off x="2020888" y="4364038"/>
            <a:ext cx="457200" cy="3810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pitchFamily="34" charset="0"/>
              <a:cs typeface="Arial" pitchFamily="34" charset="0"/>
            </a:endParaRPr>
          </a:p>
        </p:txBody>
      </p:sp>
      <p:sp>
        <p:nvSpPr>
          <p:cNvPr id="86051" name="Line 35"/>
          <p:cNvSpPr>
            <a:spLocks noChangeShapeType="1"/>
          </p:cNvSpPr>
          <p:nvPr/>
        </p:nvSpPr>
        <p:spPr bwMode="auto">
          <a:xfrm flipV="1">
            <a:off x="3152775" y="4810125"/>
            <a:ext cx="228600" cy="482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pitchFamily="34" charset="0"/>
              <a:cs typeface="Arial" pitchFamily="34" charset="0"/>
            </a:endParaRPr>
          </a:p>
        </p:txBody>
      </p:sp>
      <p:sp>
        <p:nvSpPr>
          <p:cNvPr id="86052" name="Line 36"/>
          <p:cNvSpPr>
            <a:spLocks noChangeShapeType="1"/>
          </p:cNvSpPr>
          <p:nvPr/>
        </p:nvSpPr>
        <p:spPr bwMode="auto">
          <a:xfrm flipH="1" flipV="1">
            <a:off x="5173663" y="4887913"/>
            <a:ext cx="12700" cy="5207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pitchFamily="34" charset="0"/>
              <a:cs typeface="Arial" pitchFamily="34" charset="0"/>
            </a:endParaRPr>
          </a:p>
        </p:txBody>
      </p:sp>
      <p:sp>
        <p:nvSpPr>
          <p:cNvPr id="86053" name="Text Box 37"/>
          <p:cNvSpPr txBox="1">
            <a:spLocks noChangeArrowheads="1"/>
          </p:cNvSpPr>
          <p:nvPr/>
        </p:nvSpPr>
        <p:spPr bwMode="auto">
          <a:xfrm>
            <a:off x="6337300" y="5416550"/>
            <a:ext cx="19685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b="1">
                <a:latin typeface="Arial" pitchFamily="34" charset="0"/>
                <a:cs typeface="Arial" pitchFamily="34" charset="0"/>
              </a:rPr>
              <a:t>PORTFOLIO RISKS</a:t>
            </a:r>
          </a:p>
        </p:txBody>
      </p:sp>
      <p:sp>
        <p:nvSpPr>
          <p:cNvPr id="86055" name="Text Box 39"/>
          <p:cNvSpPr txBox="1">
            <a:spLocks noChangeArrowheads="1"/>
          </p:cNvSpPr>
          <p:nvPr/>
        </p:nvSpPr>
        <p:spPr bwMode="auto">
          <a:xfrm>
            <a:off x="6607175" y="1930400"/>
            <a:ext cx="2422525" cy="155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latin typeface="Arial" pitchFamily="34" charset="0"/>
                <a:cs typeface="Arial" pitchFamily="34" charset="0"/>
              </a:rPr>
              <a:t>The Portfolio Management Team (PMT) decides what gets elevated and monitored as a portfolio-level risk.</a:t>
            </a:r>
          </a:p>
        </p:txBody>
      </p:sp>
      <p:sp>
        <p:nvSpPr>
          <p:cNvPr id="86058" name="Text Box 42"/>
          <p:cNvSpPr txBox="1">
            <a:spLocks noChangeArrowheads="1"/>
          </p:cNvSpPr>
          <p:nvPr/>
        </p:nvSpPr>
        <p:spPr bwMode="auto">
          <a:xfrm>
            <a:off x="0" y="6270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b="1">
                <a:latin typeface="Arial" pitchFamily="34" charset="0"/>
                <a:cs typeface="Arial" pitchFamily="34" charset="0"/>
              </a:rPr>
              <a:t>Portfolio Assessment—Portfolio Risk Management (cont.)</a:t>
            </a:r>
          </a:p>
        </p:txBody>
      </p:sp>
    </p:spTree>
    <p:extLst>
      <p:ext uri="{BB962C8B-B14F-4D97-AF65-F5344CB8AC3E}">
        <p14:creationId xmlns:p14="http://schemas.microsoft.com/office/powerpoint/2010/main" val="36670793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CTM_SLIDE_ID" val="0900031380151880"/>
</p:tagLst>
</file>

<file path=ppt/tags/tag2.xml><?xml version="1.0" encoding="utf-8"?>
<p:tagLst xmlns:a="http://schemas.openxmlformats.org/drawingml/2006/main" xmlns:r="http://schemas.openxmlformats.org/officeDocument/2006/relationships" xmlns:p="http://schemas.openxmlformats.org/presentationml/2006/main">
  <p:tag name="DCTM_SLIDE_ID" val="090003138015188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Portfolio Management Design">
  <a:themeElements>
    <a:clrScheme name="Default Portfolio Management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fontScheme name="Default Portfolio Managemen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Portfolio Managemen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Portfolio Managemen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Portfolio Managemen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Portfolio Managemen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Portfolio Managemen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Portfolio Managemen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Portfolio Managemen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Portfolio Managemen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Portfolio Managemen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Portfolio Managemen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Portfolio Managemen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Portfolio Managemen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Portfolio Managemen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99CC00"/>
        </a:folHlink>
      </a:clrScheme>
      <a:clrMap bg1="lt1" tx1="dk1" bg2="lt2" tx2="dk2" accent1="accent1" accent2="accent2" accent3="accent3" accent4="accent4" accent5="accent5" accent6="accent6" hlink="hlink" folHlink="folHlink"/>
    </a:extraClrScheme>
    <a:extraClrScheme>
      <a:clrScheme name="Default Portfolio Management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615</Words>
  <Application>Microsoft Office PowerPoint</Application>
  <PresentationFormat>On-screen Show (4:3)</PresentationFormat>
  <Paragraphs>66</Paragraphs>
  <Slides>10</Slides>
  <Notes>2</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Default Portfolio Management Design</vt:lpstr>
      <vt:lpstr>Protecting Portfolio Value</vt:lpstr>
      <vt:lpstr>PowerPoint Presentation</vt:lpstr>
      <vt:lpstr>Safeguard the Portfolio’s Value </vt:lpstr>
      <vt:lpstr>Safeguard Portfolio Value</vt:lpstr>
      <vt:lpstr>Drive the ship</vt:lpstr>
      <vt:lpstr>Portfolio Dashboard</vt:lpstr>
      <vt:lpstr>PowerPoint Presentation</vt:lpstr>
      <vt:lpstr>PowerPoint Presentation</vt:lpstr>
      <vt:lpstr>Portfolio Risk-Boris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Protecting Portfolio Value</dc:title>
  <dc:creator>Tim Washington</dc:creator>
  <cp:lastModifiedBy>Tim Washington</cp:lastModifiedBy>
  <cp:revision>2</cp:revision>
  <dcterms:created xsi:type="dcterms:W3CDTF">2011-09-29T06:02:35Z</dcterms:created>
  <dcterms:modified xsi:type="dcterms:W3CDTF">2011-09-29T06:19:59Z</dcterms:modified>
</cp:coreProperties>
</file>