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7" r:id="rId2"/>
    <p:sldId id="268"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A6416-F277-4BF1-89C5-9ECB8A7A05C3}" type="datetimeFigureOut">
              <a:rPr lang="en-US" smtClean="0"/>
              <a:t>9/16/2011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E3EA4C-526D-4D1C-BCAD-6D7DE7672F62}" type="slidenum">
              <a:rPr lang="en-US" smtClean="0"/>
              <a:t>‹#›</a:t>
            </a:fld>
            <a:endParaRPr lang="en-US"/>
          </a:p>
        </p:txBody>
      </p:sp>
    </p:spTree>
    <p:extLst>
      <p:ext uri="{BB962C8B-B14F-4D97-AF65-F5344CB8AC3E}">
        <p14:creationId xmlns:p14="http://schemas.microsoft.com/office/powerpoint/2010/main" val="1947327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5C942-1F7D-4613-8A41-0BAD48C25352}" type="slidenum">
              <a:rPr lang="en-US">
                <a:solidFill>
                  <a:prstClr val="black"/>
                </a:solidFill>
              </a:rPr>
              <a:pPr/>
              <a:t>1</a:t>
            </a:fld>
            <a:endParaRPr lang="en-US">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a:t>Title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B7C655-089D-4A22-80A6-DB60DBF0D192}" type="slidenum">
              <a:rPr lang="en-US"/>
              <a:pPr/>
              <a:t>2</a:t>
            </a:fld>
            <a:endParaRPr 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p:txBody>
          <a:bodyPr/>
          <a:lstStyle/>
          <a:p>
            <a:r>
              <a:rPr lang="en-US"/>
              <a:t>The project portfolio lifecycle is very important and provides a conceptual overview of PPM. </a:t>
            </a:r>
          </a:p>
          <a:p>
            <a:r>
              <a:rPr lang="en-US"/>
              <a:t>Portfolio management enables strategic execution, and projects help accomplish strategic goals. </a:t>
            </a:r>
          </a:p>
          <a:p>
            <a:r>
              <a:rPr lang="en-US"/>
              <a:t>Therefore, the first step is to select the right projects. Without the right projects, an organization cannot accomplish its strategic goals.</a:t>
            </a:r>
          </a:p>
          <a:p>
            <a:r>
              <a:rPr lang="en-US"/>
              <a:t>The second step is to optimize the project portfolio. This includes prioritization and resource capacity management.</a:t>
            </a:r>
          </a:p>
          <a:p>
            <a:r>
              <a:rPr lang="en-US"/>
              <a:t>The third step is to protect the portfolio’s value. The project portfolio has inherent value and the key is to ensure that each project delivers the value it intended from the beginning. </a:t>
            </a:r>
          </a:p>
          <a:p>
            <a:r>
              <a:rPr lang="en-US"/>
              <a:t>The final step is to mature the portfolio’s processes. Higher maturity translates into greater benefits of the process. Validating project benefits and using this information is a key step for maturing the portfolio processes.</a:t>
            </a:r>
          </a:p>
          <a:p>
            <a:r>
              <a:rPr lang="en-US"/>
              <a:t>Again, the goal is to maximize value to the organization.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D32F60-976E-4564-84B4-AEBCB413BFB0}" type="datetimeFigureOut">
              <a:rPr lang="en-US" smtClean="0"/>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2271630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32F60-976E-4564-84B4-AEBCB413BFB0}" type="datetimeFigureOut">
              <a:rPr lang="en-US" smtClean="0"/>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1525093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32F60-976E-4564-84B4-AEBCB413BFB0}" type="datetimeFigureOut">
              <a:rPr lang="en-US" smtClean="0"/>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960594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32F60-976E-4564-84B4-AEBCB413BFB0}" type="datetimeFigureOut">
              <a:rPr lang="en-US" smtClean="0"/>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3909130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32F60-976E-4564-84B4-AEBCB413BFB0}" type="datetimeFigureOut">
              <a:rPr lang="en-US" smtClean="0"/>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130178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D32F60-976E-4564-84B4-AEBCB413BFB0}" type="datetimeFigureOut">
              <a:rPr lang="en-US" smtClean="0"/>
              <a:t>9/16/2011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239957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D32F60-976E-4564-84B4-AEBCB413BFB0}" type="datetimeFigureOut">
              <a:rPr lang="en-US" smtClean="0"/>
              <a:t>9/16/2011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2120679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D32F60-976E-4564-84B4-AEBCB413BFB0}" type="datetimeFigureOut">
              <a:rPr lang="en-US" smtClean="0"/>
              <a:t>9/16/2011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226915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2F60-976E-4564-84B4-AEBCB413BFB0}" type="datetimeFigureOut">
              <a:rPr lang="en-US" smtClean="0"/>
              <a:t>9/16/2011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168958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32F60-976E-4564-84B4-AEBCB413BFB0}" type="datetimeFigureOut">
              <a:rPr lang="en-US" smtClean="0"/>
              <a:t>9/16/2011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1517620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32F60-976E-4564-84B4-AEBCB413BFB0}" type="datetimeFigureOut">
              <a:rPr lang="en-US" smtClean="0"/>
              <a:t>9/16/2011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8FB97-FAB0-421F-BD48-CFF462C0D375}" type="slidenum">
              <a:rPr lang="en-US" smtClean="0"/>
              <a:t>‹#›</a:t>
            </a:fld>
            <a:endParaRPr lang="en-US"/>
          </a:p>
        </p:txBody>
      </p:sp>
    </p:spTree>
    <p:extLst>
      <p:ext uri="{BB962C8B-B14F-4D97-AF65-F5344CB8AC3E}">
        <p14:creationId xmlns:p14="http://schemas.microsoft.com/office/powerpoint/2010/main" val="1476617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32F60-976E-4564-84B4-AEBCB413BFB0}" type="datetimeFigureOut">
              <a:rPr lang="en-US" smtClean="0"/>
              <a:t>9/16/2011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8FB97-FAB0-421F-BD48-CFF462C0D375}"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rot="16200000">
            <a:off x="4297682" y="-4297679"/>
            <a:ext cx="548640" cy="9144000"/>
          </a:xfrm>
          <a:prstGeom prst="rect">
            <a:avLst/>
          </a:prstGeom>
        </p:spPr>
      </p:pic>
      <p:sp>
        <p:nvSpPr>
          <p:cNvPr id="8" name="TextBox 7"/>
          <p:cNvSpPr txBox="1"/>
          <p:nvPr userDrawn="1"/>
        </p:nvSpPr>
        <p:spPr>
          <a:xfrm>
            <a:off x="2994688" y="12711"/>
            <a:ext cx="3154629" cy="523220"/>
          </a:xfrm>
          <a:prstGeom prst="rect">
            <a:avLst/>
          </a:prstGeom>
          <a:noFill/>
        </p:spPr>
        <p:txBody>
          <a:bodyPr wrap="square" rtlCol="0">
            <a:spAutoFit/>
          </a:bodyPr>
          <a:lstStyle/>
          <a:p>
            <a:pPr algn="ctr"/>
            <a:r>
              <a:rPr lang="en-US" sz="2800" dirty="0" smtClean="0">
                <a:solidFill>
                  <a:schemeClr val="bg1"/>
                </a:solidFill>
                <a:effectLst>
                  <a:outerShdw blurRad="38100" dist="38100" dir="2700000" algn="tl">
                    <a:srgbClr val="000000">
                      <a:alpha val="43137"/>
                    </a:srgbClr>
                  </a:outerShdw>
                </a:effectLst>
                <a:latin typeface="Franklin Gothic Medium" pitchFamily="34" charset="0"/>
                <a:cs typeface="Aharoni" pitchFamily="2" charset="-79"/>
              </a:rPr>
              <a:t>PPM Execution</a:t>
            </a:r>
            <a:endParaRPr lang="en-US" sz="2800" dirty="0">
              <a:solidFill>
                <a:schemeClr val="bg1"/>
              </a:solidFill>
              <a:effectLst>
                <a:outerShdw blurRad="38100" dist="38100" dir="2700000" algn="tl">
                  <a:srgbClr val="000000">
                    <a:alpha val="43137"/>
                  </a:srgbClr>
                </a:outerShdw>
              </a:effectLst>
              <a:latin typeface="Franklin Gothic Medium" pitchFamily="34" charset="0"/>
              <a:cs typeface="Aharoni" pitchFamily="2" charset="-79"/>
            </a:endParaRPr>
          </a:p>
        </p:txBody>
      </p:sp>
      <p:pic>
        <p:nvPicPr>
          <p:cNvPr id="9"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7603" y="49360"/>
            <a:ext cx="578682" cy="462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userDrawn="1"/>
        </p:nvCxnSpPr>
        <p:spPr>
          <a:xfrm>
            <a:off x="0" y="548642"/>
            <a:ext cx="9144002" cy="0"/>
          </a:xfrm>
          <a:prstGeom prst="line">
            <a:avLst/>
          </a:prstGeom>
          <a:ln w="38100" cmpd="sng">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165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71352" y="-1084998"/>
            <a:ext cx="7001300" cy="9144000"/>
          </a:xfrm>
          <a:prstGeom prst="rect">
            <a:avLst/>
          </a:prstGeom>
        </p:spPr>
      </p:pic>
      <p:sp>
        <p:nvSpPr>
          <p:cNvPr id="2057" name="Rectangle 9"/>
          <p:cNvSpPr>
            <a:spLocks noGrp="1" noChangeArrowheads="1"/>
          </p:cNvSpPr>
          <p:nvPr>
            <p:ph type="title"/>
          </p:nvPr>
        </p:nvSpPr>
        <p:spPr bwMode="auto">
          <a:xfrm>
            <a:off x="914400" y="1785938"/>
            <a:ext cx="7467600" cy="181292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4800" b="1" dirty="0" smtClean="0">
                <a:solidFill>
                  <a:schemeClr val="bg1"/>
                </a:solidFill>
              </a:rPr>
              <a:t>Overview of Portfolio </a:t>
            </a:r>
            <a:r>
              <a:rPr lang="en-US" sz="4800" b="1" dirty="0" smtClean="0">
                <a:solidFill>
                  <a:schemeClr val="bg1"/>
                </a:solidFill>
              </a:rPr>
              <a:t>Process Maturity</a:t>
            </a:r>
            <a:endParaRPr lang="en-US" sz="4800" b="1" dirty="0">
              <a:solidFill>
                <a:schemeClr val="bg1"/>
              </a:solidFill>
            </a:endParaRPr>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99" y="117601"/>
            <a:ext cx="1167456" cy="933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014949" y="6096391"/>
            <a:ext cx="1978925" cy="584775"/>
          </a:xfrm>
          <a:prstGeom prst="rect">
            <a:avLst/>
          </a:prstGeom>
          <a:noFill/>
        </p:spPr>
        <p:txBody>
          <a:bodyPr wrap="square" rtlCol="0">
            <a:spAutoFit/>
          </a:bodyPr>
          <a:lstStyle/>
          <a:p>
            <a:pPr fontAlgn="base">
              <a:spcBef>
                <a:spcPct val="0"/>
              </a:spcBef>
              <a:spcAft>
                <a:spcPct val="0"/>
              </a:spcAft>
            </a:pPr>
            <a:r>
              <a:rPr lang="en-US" sz="1600" dirty="0" smtClean="0">
                <a:solidFill>
                  <a:srgbClr val="FFFFFF"/>
                </a:solidFill>
                <a:latin typeface="Calibri" pitchFamily="34" charset="0"/>
                <a:cs typeface="Calibri" pitchFamily="34" charset="0"/>
              </a:rPr>
              <a:t>By Tim Washington</a:t>
            </a:r>
          </a:p>
          <a:p>
            <a:pPr fontAlgn="base">
              <a:spcBef>
                <a:spcPct val="0"/>
              </a:spcBef>
              <a:spcAft>
                <a:spcPct val="0"/>
              </a:spcAft>
            </a:pPr>
            <a:r>
              <a:rPr lang="en-US" sz="1600" dirty="0" smtClean="0">
                <a:solidFill>
                  <a:srgbClr val="FFFFFF"/>
                </a:solidFill>
                <a:latin typeface="Calibri" pitchFamily="34" charset="0"/>
                <a:cs typeface="Calibri" pitchFamily="34" charset="0"/>
              </a:rPr>
              <a:t>September </a:t>
            </a:r>
            <a:r>
              <a:rPr lang="en-US" sz="1600" dirty="0" smtClean="0">
                <a:solidFill>
                  <a:srgbClr val="FFFFFF"/>
                </a:solidFill>
                <a:latin typeface="Calibri" pitchFamily="34" charset="0"/>
                <a:cs typeface="Calibri" pitchFamily="34" charset="0"/>
              </a:rPr>
              <a:t>16</a:t>
            </a:r>
            <a:r>
              <a:rPr lang="en-US" sz="1600" baseline="30000" dirty="0" smtClean="0">
                <a:solidFill>
                  <a:srgbClr val="FFFFFF"/>
                </a:solidFill>
                <a:latin typeface="Calibri" pitchFamily="34" charset="0"/>
                <a:cs typeface="Calibri" pitchFamily="34" charset="0"/>
              </a:rPr>
              <a:t>th</a:t>
            </a:r>
            <a:r>
              <a:rPr lang="en-US" sz="1600" dirty="0" smtClean="0">
                <a:solidFill>
                  <a:srgbClr val="FFFFFF"/>
                </a:solidFill>
                <a:latin typeface="Calibri" pitchFamily="34" charset="0"/>
                <a:cs typeface="Calibri" pitchFamily="34" charset="0"/>
              </a:rPr>
              <a:t>, 2011</a:t>
            </a:r>
            <a:endParaRPr lang="en-US" sz="1600" dirty="0">
              <a:solidFill>
                <a:srgbClr val="FFFFFF"/>
              </a:solidFill>
              <a:latin typeface="Calibri" pitchFamily="34" charset="0"/>
              <a:cs typeface="Calibri" pitchFamily="34" charset="0"/>
            </a:endParaRPr>
          </a:p>
        </p:txBody>
      </p:sp>
    </p:spTree>
    <p:extLst>
      <p:ext uri="{BB962C8B-B14F-4D97-AF65-F5344CB8AC3E}">
        <p14:creationId xmlns:p14="http://schemas.microsoft.com/office/powerpoint/2010/main" val="1269814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Text Box 2"/>
          <p:cNvSpPr txBox="1">
            <a:spLocks noChangeArrowheads="1"/>
          </p:cNvSpPr>
          <p:nvPr/>
        </p:nvSpPr>
        <p:spPr bwMode="auto">
          <a:xfrm>
            <a:off x="500063" y="1090613"/>
            <a:ext cx="8313737" cy="490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en-US" sz="2400" b="1">
                <a:effectLst>
                  <a:outerShdw blurRad="38100" dist="38100" dir="2700000" algn="tl">
                    <a:srgbClr val="C0C0C0"/>
                  </a:outerShdw>
                </a:effectLst>
              </a:rPr>
              <a:t>Level 3—Defined Stage (Forrester) </a:t>
            </a:r>
            <a:br>
              <a:rPr lang="en-US" sz="2400" b="1">
                <a:effectLst>
                  <a:outerShdw blurRad="38100" dist="38100" dir="2700000" algn="tl">
                    <a:srgbClr val="C0C0C0"/>
                  </a:outerShdw>
                </a:effectLst>
              </a:rPr>
            </a:br>
            <a:r>
              <a:rPr lang="en-US" sz="2400" b="1">
                <a:effectLst>
                  <a:outerShdw blurRad="38100" dist="38100" dir="2700000" algn="tl">
                    <a:srgbClr val="C0C0C0"/>
                  </a:outerShdw>
                </a:effectLst>
              </a:rPr>
              <a:t>Initial Integration (Gartner) “Responsive”</a:t>
            </a:r>
            <a:br>
              <a:rPr lang="en-US" sz="2400" b="1">
                <a:effectLst>
                  <a:outerShdw blurRad="38100" dist="38100" dir="2700000" algn="tl">
                    <a:srgbClr val="C0C0C0"/>
                  </a:outerShdw>
                </a:effectLst>
              </a:rPr>
            </a:br>
            <a:endParaRPr lang="en-US" b="1">
              <a:effectLst>
                <a:outerShdw blurRad="38100" dist="38100" dir="2700000" algn="tl">
                  <a:srgbClr val="C0C0C0"/>
                </a:outerShdw>
              </a:effectLst>
            </a:endParaRPr>
          </a:p>
          <a:p>
            <a:pPr>
              <a:spcBef>
                <a:spcPct val="50000"/>
              </a:spcBef>
              <a:buFontTx/>
              <a:buChar char="•"/>
            </a:pPr>
            <a:r>
              <a:rPr lang="en-US" sz="2000"/>
              <a:t>PPM processes in place and established as organizational standards. </a:t>
            </a:r>
          </a:p>
          <a:p>
            <a:pPr>
              <a:spcBef>
                <a:spcPct val="50000"/>
              </a:spcBef>
              <a:buFontTx/>
              <a:buChar char="•"/>
            </a:pPr>
            <a:r>
              <a:rPr lang="en-US" sz="2000"/>
              <a:t>Most projects use these processes with minimal exception</a:t>
            </a:r>
          </a:p>
          <a:p>
            <a:pPr>
              <a:spcBef>
                <a:spcPct val="50000"/>
              </a:spcBef>
              <a:buFontTx/>
              <a:buChar char="•"/>
            </a:pPr>
            <a:r>
              <a:rPr lang="en-US" sz="2000"/>
              <a:t>Management has institutionalized the processes and standards </a:t>
            </a:r>
          </a:p>
          <a:p>
            <a:pPr>
              <a:spcBef>
                <a:spcPct val="50000"/>
              </a:spcBef>
              <a:buFontTx/>
              <a:buChar char="•"/>
            </a:pPr>
            <a:r>
              <a:rPr lang="en-US" sz="2000"/>
              <a:t>Formal documentation exists on all processes and standards. </a:t>
            </a:r>
          </a:p>
          <a:p>
            <a:pPr>
              <a:spcBef>
                <a:spcPct val="50000"/>
              </a:spcBef>
              <a:buFontTx/>
              <a:buChar char="•"/>
            </a:pPr>
            <a:r>
              <a:rPr lang="en-US" sz="2000"/>
              <a:t>Senior management is regularly involved in input and approval of key decisions and documents and in key project portfolio issues. </a:t>
            </a:r>
          </a:p>
          <a:p>
            <a:pPr>
              <a:spcBef>
                <a:spcPct val="50000"/>
              </a:spcBef>
              <a:buFontTx/>
              <a:buChar char="•"/>
            </a:pPr>
            <a:r>
              <a:rPr lang="en-US" sz="2000"/>
              <a:t>PPM processes are typically automated. </a:t>
            </a:r>
          </a:p>
          <a:p>
            <a:pPr>
              <a:spcBef>
                <a:spcPct val="50000"/>
              </a:spcBef>
              <a:buFontTx/>
              <a:buChar char="•"/>
            </a:pPr>
            <a:r>
              <a:rPr lang="en-US" sz="2000"/>
              <a:t>Each project is evaluated and managed in light of organizational strategy and business value.</a:t>
            </a:r>
          </a:p>
        </p:txBody>
      </p:sp>
      <p:sp>
        <p:nvSpPr>
          <p:cNvPr id="413700" name="Rectangle 4"/>
          <p:cNvSpPr>
            <a:spLocks noGrp="1" noChangeArrowheads="1"/>
          </p:cNvSpPr>
          <p:nvPr>
            <p:ph type="title"/>
          </p:nvPr>
        </p:nvSpPr>
        <p:spPr bwMode="auto">
          <a:xfrm>
            <a:off x="0" y="6049963"/>
            <a:ext cx="1817688" cy="338137"/>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900">
                <a:solidFill>
                  <a:schemeClr val="bg1"/>
                </a:solidFill>
              </a:rPr>
              <a:t>Level 3</a:t>
            </a:r>
          </a:p>
        </p:txBody>
      </p:sp>
    </p:spTree>
    <p:extLst>
      <p:ext uri="{BB962C8B-B14F-4D97-AF65-F5344CB8AC3E}">
        <p14:creationId xmlns:p14="http://schemas.microsoft.com/office/powerpoint/2010/main" val="3954309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Text Box 2"/>
          <p:cNvSpPr txBox="1">
            <a:spLocks noChangeArrowheads="1"/>
          </p:cNvSpPr>
          <p:nvPr/>
        </p:nvSpPr>
        <p:spPr bwMode="auto">
          <a:xfrm>
            <a:off x="500063" y="1090613"/>
            <a:ext cx="8145462" cy="387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en-US" sz="2400" b="1" dirty="0">
                <a:effectLst>
                  <a:outerShdw blurRad="38100" dist="38100" dir="2700000" algn="tl">
                    <a:srgbClr val="C0C0C0"/>
                  </a:outerShdw>
                </a:effectLst>
              </a:rPr>
              <a:t>Level 4—Managed Stage (Forrester) </a:t>
            </a:r>
            <a:br>
              <a:rPr lang="en-US" sz="2400" b="1" dirty="0">
                <a:effectLst>
                  <a:outerShdw blurRad="38100" dist="38100" dir="2700000" algn="tl">
                    <a:srgbClr val="C0C0C0"/>
                  </a:outerShdw>
                </a:effectLst>
              </a:rPr>
            </a:br>
            <a:r>
              <a:rPr lang="en-US" sz="2400" b="1" dirty="0">
                <a:effectLst>
                  <a:outerShdw blurRad="38100" dist="38100" dir="2700000" algn="tl">
                    <a:srgbClr val="C0C0C0"/>
                  </a:outerShdw>
                </a:effectLst>
              </a:rPr>
              <a:t>“Proactive”</a:t>
            </a:r>
          </a:p>
          <a:p>
            <a:pPr>
              <a:spcBef>
                <a:spcPct val="50000"/>
              </a:spcBef>
              <a:buFontTx/>
              <a:buChar char="•"/>
            </a:pPr>
            <a:r>
              <a:rPr lang="en-US" sz="2000" dirty="0"/>
              <a:t>Project portfolios are managed by considering </a:t>
            </a:r>
            <a:r>
              <a:rPr lang="en-US" sz="2000" b="1" i="1" dirty="0"/>
              <a:t>past</a:t>
            </a:r>
            <a:r>
              <a:rPr lang="en-US" sz="2000" dirty="0"/>
              <a:t> performance with </a:t>
            </a:r>
            <a:r>
              <a:rPr lang="en-US" sz="2000" b="1" i="1" dirty="0"/>
              <a:t>future</a:t>
            </a:r>
            <a:r>
              <a:rPr lang="en-US" sz="2000" dirty="0"/>
              <a:t> expectations. </a:t>
            </a:r>
          </a:p>
          <a:p>
            <a:pPr>
              <a:spcBef>
                <a:spcPct val="50000"/>
              </a:spcBef>
              <a:buFontTx/>
              <a:buChar char="•"/>
            </a:pPr>
            <a:r>
              <a:rPr lang="en-US" sz="2000" dirty="0"/>
              <a:t>Common objectives and metrics are defined and used by senior management to maintain/balance the portfolio. </a:t>
            </a:r>
          </a:p>
          <a:p>
            <a:pPr>
              <a:spcBef>
                <a:spcPct val="50000"/>
              </a:spcBef>
              <a:buFontTx/>
              <a:buChar char="•"/>
            </a:pPr>
            <a:r>
              <a:rPr lang="en-US" sz="2000" dirty="0"/>
              <a:t>Project portfolio information is </a:t>
            </a:r>
            <a:r>
              <a:rPr lang="en-US" sz="2000" b="1" i="1" dirty="0"/>
              <a:t>integrated with other corporate systems</a:t>
            </a:r>
            <a:r>
              <a:rPr lang="en-US" sz="2000" dirty="0"/>
              <a:t> to optimize business decisions. </a:t>
            </a:r>
          </a:p>
          <a:p>
            <a:pPr>
              <a:spcBef>
                <a:spcPct val="50000"/>
              </a:spcBef>
              <a:buFontTx/>
              <a:buChar char="•"/>
            </a:pPr>
            <a:r>
              <a:rPr lang="en-US" sz="2000" dirty="0"/>
              <a:t>Project portfolio management processes, standards, and supporting systems are integrated with other corporate processes and systems.</a:t>
            </a:r>
          </a:p>
        </p:txBody>
      </p:sp>
      <p:sp>
        <p:nvSpPr>
          <p:cNvPr id="414724" name="Rectangle 4"/>
          <p:cNvSpPr>
            <a:spLocks noGrp="1" noChangeArrowheads="1"/>
          </p:cNvSpPr>
          <p:nvPr>
            <p:ph type="title"/>
          </p:nvPr>
        </p:nvSpPr>
        <p:spPr bwMode="auto">
          <a:xfrm>
            <a:off x="0" y="5953125"/>
            <a:ext cx="1466850" cy="3857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900">
                <a:solidFill>
                  <a:schemeClr val="bg1"/>
                </a:solidFill>
              </a:rPr>
              <a:t>Level 4</a:t>
            </a:r>
          </a:p>
        </p:txBody>
      </p:sp>
    </p:spTree>
    <p:extLst>
      <p:ext uri="{BB962C8B-B14F-4D97-AF65-F5344CB8AC3E}">
        <p14:creationId xmlns:p14="http://schemas.microsoft.com/office/powerpoint/2010/main" val="2847540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Text Box 2"/>
          <p:cNvSpPr txBox="1">
            <a:spLocks noChangeArrowheads="1"/>
          </p:cNvSpPr>
          <p:nvPr/>
        </p:nvSpPr>
        <p:spPr bwMode="auto">
          <a:xfrm>
            <a:off x="500063" y="1090613"/>
            <a:ext cx="8145462"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b="1" dirty="0">
                <a:effectLst>
                  <a:outerShdw blurRad="38100" dist="38100" dir="2700000" algn="tl">
                    <a:srgbClr val="C0C0C0"/>
                  </a:outerShdw>
                </a:effectLst>
                <a:latin typeface="Arial" pitchFamily="34" charset="0"/>
                <a:cs typeface="Arial" pitchFamily="34" charset="0"/>
              </a:rPr>
              <a:t>Level 5—Optimized Stage (Forrester)</a:t>
            </a:r>
            <a:br>
              <a:rPr lang="en-US" sz="2400" b="1" dirty="0">
                <a:effectLst>
                  <a:outerShdw blurRad="38100" dist="38100" dir="2700000" algn="tl">
                    <a:srgbClr val="C0C0C0"/>
                  </a:outerShdw>
                </a:effectLst>
                <a:latin typeface="Arial" pitchFamily="34" charset="0"/>
                <a:cs typeface="Arial" pitchFamily="34" charset="0"/>
              </a:rPr>
            </a:br>
            <a:endParaRPr lang="en-US" sz="1400" b="1" dirty="0">
              <a:effectLst>
                <a:outerShdw blurRad="38100" dist="38100" dir="2700000" algn="tl">
                  <a:srgbClr val="C0C0C0"/>
                </a:outerShdw>
              </a:effectLst>
              <a:latin typeface="Arial" pitchFamily="34" charset="0"/>
              <a:cs typeface="Arial" pitchFamily="34" charset="0"/>
            </a:endParaRPr>
          </a:p>
          <a:p>
            <a:pPr>
              <a:spcBef>
                <a:spcPct val="50000"/>
              </a:spcBef>
            </a:pPr>
            <a:r>
              <a:rPr lang="en-US" sz="2000" dirty="0">
                <a:latin typeface="Arial" pitchFamily="34" charset="0"/>
                <a:cs typeface="Arial" pitchFamily="34" charset="0"/>
              </a:rPr>
              <a:t>Processes are in place and </a:t>
            </a:r>
            <a:r>
              <a:rPr lang="en-US" sz="2000" b="1" i="1" dirty="0">
                <a:latin typeface="Arial" pitchFamily="34" charset="0"/>
                <a:cs typeface="Arial" pitchFamily="34" charset="0"/>
              </a:rPr>
              <a:t>actively</a:t>
            </a:r>
            <a:r>
              <a:rPr lang="en-US" sz="2000" dirty="0">
                <a:latin typeface="Arial" pitchFamily="34" charset="0"/>
                <a:cs typeface="Arial" pitchFamily="34" charset="0"/>
              </a:rPr>
              <a:t> used to </a:t>
            </a:r>
            <a:r>
              <a:rPr lang="en-US" sz="2000" b="1" i="1" dirty="0">
                <a:latin typeface="Arial" pitchFamily="34" charset="0"/>
                <a:cs typeface="Arial" pitchFamily="34" charset="0"/>
              </a:rPr>
              <a:t>improve</a:t>
            </a:r>
            <a:r>
              <a:rPr lang="en-US" sz="2000" dirty="0">
                <a:latin typeface="Arial" pitchFamily="34" charset="0"/>
                <a:cs typeface="Arial" pitchFamily="34" charset="0"/>
              </a:rPr>
              <a:t> project portfolio management activities. </a:t>
            </a:r>
          </a:p>
          <a:p>
            <a:pPr>
              <a:spcBef>
                <a:spcPct val="50000"/>
              </a:spcBef>
            </a:pPr>
            <a:r>
              <a:rPr lang="en-US" sz="2000" dirty="0">
                <a:latin typeface="Arial" pitchFamily="34" charset="0"/>
                <a:cs typeface="Arial" pitchFamily="34" charset="0"/>
              </a:rPr>
              <a:t>Lessons learned are regularly examined and used to improve PPM </a:t>
            </a:r>
            <a:r>
              <a:rPr lang="en-US" sz="2000" b="1" i="1" dirty="0">
                <a:latin typeface="Arial" pitchFamily="34" charset="0"/>
                <a:cs typeface="Arial" pitchFamily="34" charset="0"/>
              </a:rPr>
              <a:t>processes, standards, and documentation</a:t>
            </a:r>
            <a:r>
              <a:rPr lang="en-US" sz="2000" dirty="0">
                <a:latin typeface="Arial" pitchFamily="34" charset="0"/>
                <a:cs typeface="Arial" pitchFamily="34" charset="0"/>
              </a:rPr>
              <a:t>. </a:t>
            </a:r>
          </a:p>
          <a:p>
            <a:pPr>
              <a:spcBef>
                <a:spcPct val="50000"/>
              </a:spcBef>
            </a:pPr>
            <a:r>
              <a:rPr lang="en-US" sz="2000" dirty="0">
                <a:latin typeface="Arial" pitchFamily="34" charset="0"/>
                <a:cs typeface="Arial" pitchFamily="34" charset="0"/>
              </a:rPr>
              <a:t>Management is focused on continuous improvement. </a:t>
            </a:r>
          </a:p>
          <a:p>
            <a:pPr>
              <a:spcBef>
                <a:spcPct val="50000"/>
              </a:spcBef>
            </a:pPr>
            <a:r>
              <a:rPr lang="en-US" sz="2000" dirty="0">
                <a:latin typeface="Arial" pitchFamily="34" charset="0"/>
                <a:cs typeface="Arial" pitchFamily="34" charset="0"/>
              </a:rPr>
              <a:t>The metrics collected during execution are used for improving management decision-making capability for the future.</a:t>
            </a:r>
          </a:p>
        </p:txBody>
      </p:sp>
      <p:sp>
        <p:nvSpPr>
          <p:cNvPr id="415748" name="Rectangle 4"/>
          <p:cNvSpPr>
            <a:spLocks noGrp="1" noChangeArrowheads="1"/>
          </p:cNvSpPr>
          <p:nvPr>
            <p:ph type="title"/>
          </p:nvPr>
        </p:nvSpPr>
        <p:spPr bwMode="auto">
          <a:xfrm>
            <a:off x="0" y="5761038"/>
            <a:ext cx="1563688" cy="3968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900">
                <a:solidFill>
                  <a:schemeClr val="bg1"/>
                </a:solidFill>
              </a:rPr>
              <a:t>Level 5</a:t>
            </a:r>
          </a:p>
        </p:txBody>
      </p:sp>
    </p:spTree>
    <p:extLst>
      <p:ext uri="{BB962C8B-B14F-4D97-AF65-F5344CB8AC3E}">
        <p14:creationId xmlns:p14="http://schemas.microsoft.com/office/powerpoint/2010/main" val="2886030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80" name="AutoShape 4"/>
          <p:cNvSpPr>
            <a:spLocks noChangeArrowheads="1"/>
          </p:cNvSpPr>
          <p:nvPr/>
        </p:nvSpPr>
        <p:spPr bwMode="auto">
          <a:xfrm rot="5400000">
            <a:off x="6823075" y="1498600"/>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Arial" pitchFamily="34" charset="0"/>
              <a:cs typeface="Arial" pitchFamily="34" charset="0"/>
            </a:endParaRPr>
          </a:p>
        </p:txBody>
      </p:sp>
      <p:sp>
        <p:nvSpPr>
          <p:cNvPr id="306181" name="AutoShape 5"/>
          <p:cNvSpPr>
            <a:spLocks noChangeArrowheads="1"/>
          </p:cNvSpPr>
          <p:nvPr/>
        </p:nvSpPr>
        <p:spPr bwMode="auto">
          <a:xfrm rot="10800000">
            <a:off x="6823075" y="4799013"/>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Arial" pitchFamily="34" charset="0"/>
              <a:cs typeface="Arial" pitchFamily="34" charset="0"/>
            </a:endParaRPr>
          </a:p>
        </p:txBody>
      </p:sp>
      <p:sp>
        <p:nvSpPr>
          <p:cNvPr id="306182" name="AutoShape 6"/>
          <p:cNvSpPr>
            <a:spLocks noChangeArrowheads="1"/>
          </p:cNvSpPr>
          <p:nvPr/>
        </p:nvSpPr>
        <p:spPr bwMode="auto">
          <a:xfrm rot="16200000">
            <a:off x="1271588" y="4732338"/>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Arial" pitchFamily="34" charset="0"/>
              <a:cs typeface="Arial" pitchFamily="34" charset="0"/>
            </a:endParaRPr>
          </a:p>
        </p:txBody>
      </p:sp>
      <p:sp>
        <p:nvSpPr>
          <p:cNvPr id="306183" name="AutoShape 7"/>
          <p:cNvSpPr>
            <a:spLocks noChangeArrowheads="1"/>
          </p:cNvSpPr>
          <p:nvPr/>
        </p:nvSpPr>
        <p:spPr bwMode="auto">
          <a:xfrm>
            <a:off x="1271588" y="1431925"/>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Arial" pitchFamily="34" charset="0"/>
              <a:cs typeface="Arial" pitchFamily="34" charset="0"/>
            </a:endParaRPr>
          </a:p>
        </p:txBody>
      </p:sp>
      <p:sp>
        <p:nvSpPr>
          <p:cNvPr id="306184" name="Text Box 8"/>
          <p:cNvSpPr txBox="1">
            <a:spLocks noChangeArrowheads="1"/>
          </p:cNvSpPr>
          <p:nvPr/>
        </p:nvSpPr>
        <p:spPr bwMode="auto">
          <a:xfrm>
            <a:off x="490538" y="573088"/>
            <a:ext cx="818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atin typeface="Arial" pitchFamily="34" charset="0"/>
                <a:cs typeface="Arial" pitchFamily="34" charset="0"/>
              </a:rPr>
              <a:t>At the highest level, Project Portfolio Management has four basic components:</a:t>
            </a:r>
          </a:p>
        </p:txBody>
      </p:sp>
      <p:sp>
        <p:nvSpPr>
          <p:cNvPr id="306185" name="Text Box 9"/>
          <p:cNvSpPr txBox="1">
            <a:spLocks noChangeArrowheads="1"/>
          </p:cNvSpPr>
          <p:nvPr/>
        </p:nvSpPr>
        <p:spPr bwMode="auto">
          <a:xfrm>
            <a:off x="6088063" y="3649663"/>
            <a:ext cx="27844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dirty="0">
                <a:latin typeface="Arial" pitchFamily="34" charset="0"/>
                <a:cs typeface="Arial" pitchFamily="34" charset="0"/>
              </a:rPr>
              <a:t>All the steps necessary to construct an optimal portfolio given current limitations and constraints. </a:t>
            </a:r>
          </a:p>
        </p:txBody>
      </p:sp>
      <p:sp>
        <p:nvSpPr>
          <p:cNvPr id="306186" name="Text Box 10"/>
          <p:cNvSpPr txBox="1">
            <a:spLocks noChangeArrowheads="1"/>
          </p:cNvSpPr>
          <p:nvPr/>
        </p:nvSpPr>
        <p:spPr bwMode="auto">
          <a:xfrm>
            <a:off x="195263" y="3649663"/>
            <a:ext cx="2838450" cy="9541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dirty="0">
                <a:latin typeface="Arial" pitchFamily="34" charset="0"/>
                <a:cs typeface="Arial" pitchFamily="34" charset="0"/>
              </a:rPr>
              <a:t>Higher portfolio maturity translates into a greater realization of the benefits of project portfolio management. </a:t>
            </a:r>
          </a:p>
        </p:txBody>
      </p:sp>
      <p:sp>
        <p:nvSpPr>
          <p:cNvPr id="306187" name="Text Box 11"/>
          <p:cNvSpPr txBox="1">
            <a:spLocks noChangeArrowheads="1"/>
          </p:cNvSpPr>
          <p:nvPr/>
        </p:nvSpPr>
        <p:spPr bwMode="auto">
          <a:xfrm>
            <a:off x="2877343" y="1781175"/>
            <a:ext cx="341153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latin typeface="Arial" pitchFamily="34" charset="0"/>
                <a:cs typeface="Arial" pitchFamily="34" charset="0"/>
              </a:rPr>
              <a:t>Selected projects must align with the business strategy and meet other important criteria. The result: the portfolio will contain a higher percentage of winning projects. </a:t>
            </a:r>
          </a:p>
        </p:txBody>
      </p:sp>
      <p:sp>
        <p:nvSpPr>
          <p:cNvPr id="306190" name="Text Box 14"/>
          <p:cNvSpPr txBox="1">
            <a:spLocks noChangeArrowheads="1"/>
          </p:cNvSpPr>
          <p:nvPr/>
        </p:nvSpPr>
        <p:spPr bwMode="auto">
          <a:xfrm>
            <a:off x="2606675" y="5500688"/>
            <a:ext cx="3952875"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latin typeface="Arial" pitchFamily="34" charset="0"/>
                <a:cs typeface="Arial" pitchFamily="34" charset="0"/>
              </a:rPr>
              <a:t>During the execution of an optimized portfolio, the aggregate project benefits (portfolio value) must be protected. This occurs by monitoring projects, assessing portfolio health, and managing portfolio risk. </a:t>
            </a:r>
          </a:p>
        </p:txBody>
      </p:sp>
      <p:sp>
        <p:nvSpPr>
          <p:cNvPr id="306193" name="Text Box 17"/>
          <p:cNvSpPr txBox="1">
            <a:spLocks noChangeArrowheads="1"/>
          </p:cNvSpPr>
          <p:nvPr/>
        </p:nvSpPr>
        <p:spPr bwMode="auto">
          <a:xfrm>
            <a:off x="3379787" y="3328988"/>
            <a:ext cx="24066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b="1" i="1">
                <a:solidFill>
                  <a:srgbClr val="FF0000"/>
                </a:solidFill>
                <a:effectLst>
                  <a:outerShdw blurRad="38100" dist="38100" dir="2700000" algn="tl">
                    <a:srgbClr val="C0C0C0"/>
                  </a:outerShdw>
                </a:effectLst>
                <a:latin typeface="Arial" pitchFamily="34" charset="0"/>
                <a:cs typeface="Arial" pitchFamily="34" charset="0"/>
              </a:rPr>
              <a:t>The Goal:</a:t>
            </a:r>
            <a:r>
              <a:rPr lang="en-US">
                <a:latin typeface="Arial" pitchFamily="34" charset="0"/>
                <a:cs typeface="Arial" pitchFamily="34" charset="0"/>
              </a:rPr>
              <a:t> </a:t>
            </a:r>
            <a:br>
              <a:rPr lang="en-US">
                <a:latin typeface="Arial" pitchFamily="34" charset="0"/>
                <a:cs typeface="Arial" pitchFamily="34" charset="0"/>
              </a:rPr>
            </a:br>
            <a:r>
              <a:rPr lang="en-US" b="1">
                <a:latin typeface="Arial" pitchFamily="34" charset="0"/>
                <a:cs typeface="Arial" pitchFamily="34" charset="0"/>
              </a:rPr>
              <a:t>Maximize Value to the Organization</a:t>
            </a:r>
          </a:p>
        </p:txBody>
      </p:sp>
      <p:sp>
        <p:nvSpPr>
          <p:cNvPr id="16" name="AutoShape 24"/>
          <p:cNvSpPr>
            <a:spLocks noChangeArrowheads="1"/>
          </p:cNvSpPr>
          <p:nvPr/>
        </p:nvSpPr>
        <p:spPr bwMode="auto">
          <a:xfrm>
            <a:off x="3348672" y="1100931"/>
            <a:ext cx="2468880" cy="640080"/>
          </a:xfrm>
          <a:prstGeom prst="roundRect">
            <a:avLst>
              <a:gd name="adj" fmla="val 16667"/>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t>Select the Right </a:t>
            </a:r>
            <a:b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br>
            <a: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t>Projects</a:t>
            </a:r>
          </a:p>
        </p:txBody>
      </p:sp>
      <p:sp>
        <p:nvSpPr>
          <p:cNvPr id="18" name="AutoShape 25"/>
          <p:cNvSpPr>
            <a:spLocks noChangeArrowheads="1"/>
          </p:cNvSpPr>
          <p:nvPr/>
        </p:nvSpPr>
        <p:spPr bwMode="auto">
          <a:xfrm>
            <a:off x="6337300" y="2955925"/>
            <a:ext cx="2286000" cy="640080"/>
          </a:xfrm>
          <a:prstGeom prst="roundRect">
            <a:avLst>
              <a:gd name="adj" fmla="val 1666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t>Optimize the</a:t>
            </a:r>
            <a:b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br>
            <a: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t>Portfolio</a:t>
            </a:r>
          </a:p>
        </p:txBody>
      </p:sp>
      <p:sp>
        <p:nvSpPr>
          <p:cNvPr id="19" name="AutoShape 26"/>
          <p:cNvSpPr>
            <a:spLocks noChangeArrowheads="1"/>
          </p:cNvSpPr>
          <p:nvPr/>
        </p:nvSpPr>
        <p:spPr bwMode="auto">
          <a:xfrm>
            <a:off x="471488" y="2955925"/>
            <a:ext cx="2286000" cy="640080"/>
          </a:xfrm>
          <a:prstGeom prst="roundRect">
            <a:avLst>
              <a:gd name="adj"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t>Mature the</a:t>
            </a:r>
            <a:b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br>
            <a: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t>Portfolio Processes</a:t>
            </a:r>
          </a:p>
        </p:txBody>
      </p:sp>
      <p:sp>
        <p:nvSpPr>
          <p:cNvPr id="20" name="AutoShape 27"/>
          <p:cNvSpPr>
            <a:spLocks noChangeArrowheads="1"/>
          </p:cNvSpPr>
          <p:nvPr/>
        </p:nvSpPr>
        <p:spPr bwMode="auto">
          <a:xfrm>
            <a:off x="3348672" y="4838701"/>
            <a:ext cx="2468880" cy="640080"/>
          </a:xfrm>
          <a:prstGeom prst="roundRect">
            <a:avLst>
              <a:gd name="adj" fmla="val 16667"/>
            </a:avLst>
          </a:prstGeom>
          <a:gradFill rotWithShape="1">
            <a:gsLst>
              <a:gs pos="0">
                <a:srgbClr val="9BBB59">
                  <a:lumMod val="50000"/>
                </a:srgbClr>
              </a:gs>
              <a:gs pos="80000">
                <a:srgbClr val="9BBB59">
                  <a:lumMod val="75000"/>
                </a:srgbClr>
              </a:gs>
              <a:gs pos="100000">
                <a:srgbClr val="9BBB5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t>Protect the</a:t>
            </a:r>
            <a:b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br>
            <a:r>
              <a:rPr kumimoji="0" lang="en-US" sz="1600" b="1" i="0" u="none" strike="noStrike" kern="0" cap="none" spc="0" normalizeH="0" baseline="0" noProof="0" dirty="0">
                <a:ln>
                  <a:noFill/>
                </a:ln>
                <a:solidFill>
                  <a:prstClr val="white"/>
                </a:solidFill>
                <a:effectLst/>
                <a:uLnTx/>
                <a:uFillTx/>
                <a:latin typeface="Arial" pitchFamily="34" charset="0"/>
                <a:cs typeface="Arial" pitchFamily="34" charset="0"/>
              </a:rPr>
              <a:t>Portfolio’s Value</a:t>
            </a:r>
          </a:p>
        </p:txBody>
      </p:sp>
    </p:spTree>
    <p:extLst>
      <p:ext uri="{BB962C8B-B14F-4D97-AF65-F5344CB8AC3E}">
        <p14:creationId xmlns:p14="http://schemas.microsoft.com/office/powerpoint/2010/main" val="26660167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306187"/>
                                        </p:tgtEl>
                                        <p:attrNameLst>
                                          <p:attrName>style.visibility</p:attrName>
                                        </p:attrNameLst>
                                      </p:cBhvr>
                                      <p:to>
                                        <p:strVal val="visible"/>
                                      </p:to>
                                    </p:set>
                                    <p:animEffect transition="in" filter="fade">
                                      <p:cBhvr>
                                        <p:cTn id="11" dur="2000"/>
                                        <p:tgtEl>
                                          <p:spTgt spid="30618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306187"/>
                                        </p:tgtEl>
                                        <p:attrNameLst>
                                          <p:attrName>style.visibility</p:attrName>
                                        </p:attrNameLst>
                                      </p:cBhvr>
                                      <p:to>
                                        <p:strVal val="hidden"/>
                                      </p:to>
                                    </p:set>
                                  </p:childTnLst>
                                </p:cTn>
                              </p:par>
                            </p:childTnLst>
                          </p:cTn>
                        </p:par>
                        <p:par>
                          <p:cTn id="16" fill="hold" nodeType="afterGroup">
                            <p:stCondLst>
                              <p:cond delay="0"/>
                            </p:stCondLst>
                            <p:childTnLst>
                              <p:par>
                                <p:cTn id="17" presetID="10" presetClass="entr" presetSubtype="0" fill="hold" grpId="0" nodeType="afterEffect">
                                  <p:stCondLst>
                                    <p:cond delay="0"/>
                                  </p:stCondLst>
                                  <p:childTnLst>
                                    <p:set>
                                      <p:cBhvr>
                                        <p:cTn id="18" dur="1" fill="hold">
                                          <p:stCondLst>
                                            <p:cond delay="0"/>
                                          </p:stCondLst>
                                        </p:cTn>
                                        <p:tgtEl>
                                          <p:spTgt spid="306180"/>
                                        </p:tgtEl>
                                        <p:attrNameLst>
                                          <p:attrName>style.visibility</p:attrName>
                                        </p:attrNameLst>
                                      </p:cBhvr>
                                      <p:to>
                                        <p:strVal val="visible"/>
                                      </p:to>
                                    </p:set>
                                    <p:animEffect transition="in" filter="fade">
                                      <p:cBhvr>
                                        <p:cTn id="19" dur="2000"/>
                                        <p:tgtEl>
                                          <p:spTgt spid="30618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par>
                          <p:cTn id="25" fill="hold" nodeType="afterGroup">
                            <p:stCondLst>
                              <p:cond delay="500"/>
                            </p:stCondLst>
                            <p:childTnLst>
                              <p:par>
                                <p:cTn id="26" presetID="10" presetClass="entr" presetSubtype="0" fill="hold" grpId="0" nodeType="afterEffect">
                                  <p:stCondLst>
                                    <p:cond delay="500"/>
                                  </p:stCondLst>
                                  <p:childTnLst>
                                    <p:set>
                                      <p:cBhvr>
                                        <p:cTn id="27" dur="1" fill="hold">
                                          <p:stCondLst>
                                            <p:cond delay="0"/>
                                          </p:stCondLst>
                                        </p:cTn>
                                        <p:tgtEl>
                                          <p:spTgt spid="306185"/>
                                        </p:tgtEl>
                                        <p:attrNameLst>
                                          <p:attrName>style.visibility</p:attrName>
                                        </p:attrNameLst>
                                      </p:cBhvr>
                                      <p:to>
                                        <p:strVal val="visible"/>
                                      </p:to>
                                    </p:set>
                                    <p:animEffect transition="in" filter="fade">
                                      <p:cBhvr>
                                        <p:cTn id="28" dur="2000"/>
                                        <p:tgtEl>
                                          <p:spTgt spid="30618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306185"/>
                                        </p:tgtEl>
                                        <p:attrNameLst>
                                          <p:attrName>style.visibility</p:attrName>
                                        </p:attrNameLst>
                                      </p:cBhvr>
                                      <p:to>
                                        <p:strVal val="hidden"/>
                                      </p:to>
                                    </p:set>
                                  </p:childTnLst>
                                </p:cTn>
                              </p:par>
                            </p:childTnLst>
                          </p:cTn>
                        </p:par>
                        <p:par>
                          <p:cTn id="33" fill="hold" nodeType="afterGroup">
                            <p:stCondLst>
                              <p:cond delay="0"/>
                            </p:stCondLst>
                            <p:childTnLst>
                              <p:par>
                                <p:cTn id="34" presetID="10" presetClass="entr" presetSubtype="0" fill="hold" grpId="0" nodeType="afterEffect">
                                  <p:stCondLst>
                                    <p:cond delay="0"/>
                                  </p:stCondLst>
                                  <p:childTnLst>
                                    <p:set>
                                      <p:cBhvr>
                                        <p:cTn id="35" dur="1" fill="hold">
                                          <p:stCondLst>
                                            <p:cond delay="0"/>
                                          </p:stCondLst>
                                        </p:cTn>
                                        <p:tgtEl>
                                          <p:spTgt spid="306181"/>
                                        </p:tgtEl>
                                        <p:attrNameLst>
                                          <p:attrName>style.visibility</p:attrName>
                                        </p:attrNameLst>
                                      </p:cBhvr>
                                      <p:to>
                                        <p:strVal val="visible"/>
                                      </p:to>
                                    </p:set>
                                    <p:animEffect transition="in" filter="fade">
                                      <p:cBhvr>
                                        <p:cTn id="36" dur="2000"/>
                                        <p:tgtEl>
                                          <p:spTgt spid="306181"/>
                                        </p:tgtEl>
                                      </p:cBhvr>
                                    </p:animEffect>
                                  </p:childTnLst>
                                </p:cTn>
                              </p:par>
                            </p:childTnLst>
                          </p:cTn>
                        </p:par>
                      </p:childTnLst>
                    </p:cTn>
                  </p:par>
                  <p:par>
                    <p:cTn id="37" fill="hold">
                      <p:stCondLst>
                        <p:cond delay="indefinite"/>
                      </p:stCondLst>
                      <p:childTnLst>
                        <p:par>
                          <p:cTn id="38" fill="hold" nodeType="after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childTnLst>
                          </p:cTn>
                        </p:par>
                        <p:par>
                          <p:cTn id="42" fill="hold">
                            <p:stCondLst>
                              <p:cond delay="500"/>
                            </p:stCondLst>
                            <p:childTnLst>
                              <p:par>
                                <p:cTn id="43" presetID="10" presetClass="entr" presetSubtype="0" fill="hold" grpId="0" nodeType="afterEffect">
                                  <p:stCondLst>
                                    <p:cond delay="500"/>
                                  </p:stCondLst>
                                  <p:childTnLst>
                                    <p:set>
                                      <p:cBhvr>
                                        <p:cTn id="44" dur="1" fill="hold">
                                          <p:stCondLst>
                                            <p:cond delay="0"/>
                                          </p:stCondLst>
                                        </p:cTn>
                                        <p:tgtEl>
                                          <p:spTgt spid="306190"/>
                                        </p:tgtEl>
                                        <p:attrNameLst>
                                          <p:attrName>style.visibility</p:attrName>
                                        </p:attrNameLst>
                                      </p:cBhvr>
                                      <p:to>
                                        <p:strVal val="visible"/>
                                      </p:to>
                                    </p:set>
                                    <p:animEffect transition="in" filter="fade">
                                      <p:cBhvr>
                                        <p:cTn id="45" dur="2000"/>
                                        <p:tgtEl>
                                          <p:spTgt spid="30619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306190"/>
                                        </p:tgtEl>
                                        <p:attrNameLst>
                                          <p:attrName>style.visibility</p:attrName>
                                        </p:attrNameLst>
                                      </p:cBhvr>
                                      <p:to>
                                        <p:strVal val="hidden"/>
                                      </p:to>
                                    </p:set>
                                  </p:childTnLst>
                                </p:cTn>
                              </p:par>
                            </p:childTnLst>
                          </p:cTn>
                        </p:par>
                        <p:par>
                          <p:cTn id="50" fill="hold" nodeType="afterGroup">
                            <p:stCondLst>
                              <p:cond delay="0"/>
                            </p:stCondLst>
                            <p:childTnLst>
                              <p:par>
                                <p:cTn id="51" presetID="10" presetClass="entr" presetSubtype="0" fill="hold" grpId="0" nodeType="afterEffect">
                                  <p:stCondLst>
                                    <p:cond delay="0"/>
                                  </p:stCondLst>
                                  <p:childTnLst>
                                    <p:set>
                                      <p:cBhvr>
                                        <p:cTn id="52" dur="1" fill="hold">
                                          <p:stCondLst>
                                            <p:cond delay="0"/>
                                          </p:stCondLst>
                                        </p:cTn>
                                        <p:tgtEl>
                                          <p:spTgt spid="306182"/>
                                        </p:tgtEl>
                                        <p:attrNameLst>
                                          <p:attrName>style.visibility</p:attrName>
                                        </p:attrNameLst>
                                      </p:cBhvr>
                                      <p:to>
                                        <p:strVal val="visible"/>
                                      </p:to>
                                    </p:set>
                                    <p:animEffect transition="in" filter="fade">
                                      <p:cBhvr>
                                        <p:cTn id="53" dur="2000"/>
                                        <p:tgtEl>
                                          <p:spTgt spid="306182"/>
                                        </p:tgtEl>
                                      </p:cBhvr>
                                    </p:animEffect>
                                  </p:childTnLst>
                                </p:cTn>
                              </p:par>
                            </p:childTnLst>
                          </p:cTn>
                        </p:par>
                      </p:childTnLst>
                    </p:cTn>
                  </p:par>
                  <p:par>
                    <p:cTn id="54" fill="hold">
                      <p:stCondLst>
                        <p:cond delay="indefinite"/>
                      </p:stCondLst>
                      <p:childTnLst>
                        <p:par>
                          <p:cTn id="55" fill="hold" nodeType="after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500"/>
                                        <p:tgtEl>
                                          <p:spTgt spid="19"/>
                                        </p:tgtEl>
                                      </p:cBhvr>
                                    </p:animEffect>
                                  </p:childTnLst>
                                </p:cTn>
                              </p:par>
                            </p:childTnLst>
                          </p:cTn>
                        </p:par>
                        <p:par>
                          <p:cTn id="59" fill="hold">
                            <p:stCondLst>
                              <p:cond delay="500"/>
                            </p:stCondLst>
                            <p:childTnLst>
                              <p:par>
                                <p:cTn id="60" presetID="10" presetClass="entr" presetSubtype="0" fill="hold" grpId="0" nodeType="afterEffect">
                                  <p:stCondLst>
                                    <p:cond delay="500"/>
                                  </p:stCondLst>
                                  <p:childTnLst>
                                    <p:set>
                                      <p:cBhvr>
                                        <p:cTn id="61" dur="1" fill="hold">
                                          <p:stCondLst>
                                            <p:cond delay="0"/>
                                          </p:stCondLst>
                                        </p:cTn>
                                        <p:tgtEl>
                                          <p:spTgt spid="306186"/>
                                        </p:tgtEl>
                                        <p:attrNameLst>
                                          <p:attrName>style.visibility</p:attrName>
                                        </p:attrNameLst>
                                      </p:cBhvr>
                                      <p:to>
                                        <p:strVal val="visible"/>
                                      </p:to>
                                    </p:set>
                                    <p:animEffect transition="in" filter="fade">
                                      <p:cBhvr>
                                        <p:cTn id="62" dur="2000"/>
                                        <p:tgtEl>
                                          <p:spTgt spid="30618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06183"/>
                                        </p:tgtEl>
                                        <p:attrNameLst>
                                          <p:attrName>style.visibility</p:attrName>
                                        </p:attrNameLst>
                                      </p:cBhvr>
                                      <p:to>
                                        <p:strVal val="visible"/>
                                      </p:to>
                                    </p:set>
                                    <p:animEffect transition="in" filter="fade">
                                      <p:cBhvr>
                                        <p:cTn id="67" dur="2000"/>
                                        <p:tgtEl>
                                          <p:spTgt spid="306183"/>
                                        </p:tgtEl>
                                      </p:cBhvr>
                                    </p:animEffect>
                                  </p:childTnLst>
                                </p:cTn>
                              </p:par>
                            </p:childTnLst>
                          </p:cTn>
                        </p:par>
                        <p:par>
                          <p:cTn id="68" fill="hold" nodeType="afterGroup">
                            <p:stCondLst>
                              <p:cond delay="2000"/>
                            </p:stCondLst>
                            <p:childTnLst>
                              <p:par>
                                <p:cTn id="69" presetID="1" presetClass="entr" presetSubtype="0" fill="hold" grpId="2" nodeType="afterEffect">
                                  <p:stCondLst>
                                    <p:cond delay="0"/>
                                  </p:stCondLst>
                                  <p:childTnLst>
                                    <p:set>
                                      <p:cBhvr>
                                        <p:cTn id="70" dur="1" fill="hold">
                                          <p:stCondLst>
                                            <p:cond delay="0"/>
                                          </p:stCondLst>
                                        </p:cTn>
                                        <p:tgtEl>
                                          <p:spTgt spid="306187"/>
                                        </p:tgtEl>
                                        <p:attrNameLst>
                                          <p:attrName>style.visibility</p:attrName>
                                        </p:attrNameLst>
                                      </p:cBhvr>
                                      <p:to>
                                        <p:strVal val="visible"/>
                                      </p:to>
                                    </p:set>
                                  </p:childTnLst>
                                </p:cTn>
                              </p:par>
                              <p:par>
                                <p:cTn id="71" presetID="1" presetClass="entr" presetSubtype="0" fill="hold" grpId="2" nodeType="withEffect">
                                  <p:stCondLst>
                                    <p:cond delay="0"/>
                                  </p:stCondLst>
                                  <p:childTnLst>
                                    <p:set>
                                      <p:cBhvr>
                                        <p:cTn id="72" dur="1" fill="hold">
                                          <p:stCondLst>
                                            <p:cond delay="0"/>
                                          </p:stCondLst>
                                        </p:cTn>
                                        <p:tgtEl>
                                          <p:spTgt spid="306185"/>
                                        </p:tgtEl>
                                        <p:attrNameLst>
                                          <p:attrName>style.visibility</p:attrName>
                                        </p:attrNameLst>
                                      </p:cBhvr>
                                      <p:to>
                                        <p:strVal val="visible"/>
                                      </p:to>
                                    </p:set>
                                  </p:childTnLst>
                                </p:cTn>
                              </p:par>
                              <p:par>
                                <p:cTn id="73" presetID="1" presetClass="entr" presetSubtype="0" fill="hold" grpId="2" nodeType="withEffect">
                                  <p:stCondLst>
                                    <p:cond delay="0"/>
                                  </p:stCondLst>
                                  <p:childTnLst>
                                    <p:set>
                                      <p:cBhvr>
                                        <p:cTn id="74" dur="1" fill="hold">
                                          <p:stCondLst>
                                            <p:cond delay="0"/>
                                          </p:stCondLst>
                                        </p:cTn>
                                        <p:tgtEl>
                                          <p:spTgt spid="306190"/>
                                        </p:tgtEl>
                                        <p:attrNameLst>
                                          <p:attrName>style.visibility</p:attrName>
                                        </p:attrNameLst>
                                      </p:cBhvr>
                                      <p:to>
                                        <p:strVal val="visible"/>
                                      </p:to>
                                    </p:set>
                                  </p:childTnLst>
                                </p:cTn>
                              </p:par>
                            </p:childTnLst>
                          </p:cTn>
                        </p:par>
                        <p:par>
                          <p:cTn id="75" fill="hold" nodeType="afterGroup">
                            <p:stCondLst>
                              <p:cond delay="2000"/>
                            </p:stCondLst>
                            <p:childTnLst>
                              <p:par>
                                <p:cTn id="76" presetID="35" presetClass="entr" presetSubtype="0" fill="hold" grpId="0" nodeType="afterEffect">
                                  <p:stCondLst>
                                    <p:cond delay="0"/>
                                  </p:stCondLst>
                                  <p:childTnLst>
                                    <p:set>
                                      <p:cBhvr>
                                        <p:cTn id="77" dur="1" fill="hold">
                                          <p:stCondLst>
                                            <p:cond delay="0"/>
                                          </p:stCondLst>
                                        </p:cTn>
                                        <p:tgtEl>
                                          <p:spTgt spid="306193"/>
                                        </p:tgtEl>
                                        <p:attrNameLst>
                                          <p:attrName>style.visibility</p:attrName>
                                        </p:attrNameLst>
                                      </p:cBhvr>
                                      <p:to>
                                        <p:strVal val="visible"/>
                                      </p:to>
                                    </p:set>
                                    <p:animEffect transition="in" filter="fade">
                                      <p:cBhvr>
                                        <p:cTn id="78" dur="2000"/>
                                        <p:tgtEl>
                                          <p:spTgt spid="306193"/>
                                        </p:tgtEl>
                                      </p:cBhvr>
                                    </p:animEffect>
                                    <p:anim calcmode="lin" valueType="num">
                                      <p:cBhvr>
                                        <p:cTn id="79" dur="2000" fill="hold"/>
                                        <p:tgtEl>
                                          <p:spTgt spid="306193"/>
                                        </p:tgtEl>
                                        <p:attrNameLst>
                                          <p:attrName>style.rotation</p:attrName>
                                        </p:attrNameLst>
                                      </p:cBhvr>
                                      <p:tavLst>
                                        <p:tav tm="0">
                                          <p:val>
                                            <p:fltVal val="720"/>
                                          </p:val>
                                        </p:tav>
                                        <p:tav tm="100000">
                                          <p:val>
                                            <p:fltVal val="0"/>
                                          </p:val>
                                        </p:tav>
                                      </p:tavLst>
                                    </p:anim>
                                    <p:anim calcmode="lin" valueType="num">
                                      <p:cBhvr>
                                        <p:cTn id="80" dur="2000" fill="hold"/>
                                        <p:tgtEl>
                                          <p:spTgt spid="306193"/>
                                        </p:tgtEl>
                                        <p:attrNameLst>
                                          <p:attrName>ppt_h</p:attrName>
                                        </p:attrNameLst>
                                      </p:cBhvr>
                                      <p:tavLst>
                                        <p:tav tm="0">
                                          <p:val>
                                            <p:fltVal val="0"/>
                                          </p:val>
                                        </p:tav>
                                        <p:tav tm="100000">
                                          <p:val>
                                            <p:strVal val="#ppt_h"/>
                                          </p:val>
                                        </p:tav>
                                      </p:tavLst>
                                    </p:anim>
                                    <p:anim calcmode="lin" valueType="num">
                                      <p:cBhvr>
                                        <p:cTn id="81" dur="2000" fill="hold"/>
                                        <p:tgtEl>
                                          <p:spTgt spid="30619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0" grpId="0" animBg="1"/>
      <p:bldP spid="306181" grpId="0" animBg="1"/>
      <p:bldP spid="306182" grpId="0" animBg="1"/>
      <p:bldP spid="306183" grpId="0" animBg="1"/>
      <p:bldP spid="306185" grpId="0"/>
      <p:bldP spid="306185" grpId="1"/>
      <p:bldP spid="306185" grpId="2"/>
      <p:bldP spid="306186" grpId="0"/>
      <p:bldP spid="306187" grpId="0"/>
      <p:bldP spid="306187" grpId="1"/>
      <p:bldP spid="306187" grpId="2"/>
      <p:bldP spid="306190" grpId="0"/>
      <p:bldP spid="306190" grpId="1"/>
      <p:bldP spid="306190" grpId="2"/>
      <p:bldP spid="306193" grpId="0"/>
      <p:bldP spid="16" grpId="0" animBg="1"/>
      <p:bldP spid="18"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bwMode="auto">
          <a:xfrm>
            <a:off x="212725" y="739775"/>
            <a:ext cx="8718550" cy="59848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r>
              <a:rPr lang="en-US" sz="4000" b="1" dirty="0" smtClean="0">
                <a:solidFill>
                  <a:srgbClr val="FF6600"/>
                </a:solidFill>
                <a:effectLst>
                  <a:outerShdw blurRad="38100" dist="38100" dir="2700000" algn="tl">
                    <a:srgbClr val="C0C0C0"/>
                  </a:outerShdw>
                </a:effectLst>
                <a:latin typeface="Arial" pitchFamily="34" charset="0"/>
                <a:cs typeface="Arial" pitchFamily="34" charset="0"/>
              </a:rPr>
              <a:t>Mature Portfolio </a:t>
            </a:r>
            <a:r>
              <a:rPr lang="en-US" sz="4000" b="1" dirty="0">
                <a:solidFill>
                  <a:srgbClr val="FF6600"/>
                </a:solidFill>
                <a:effectLst>
                  <a:outerShdw blurRad="38100" dist="38100" dir="2700000" algn="tl">
                    <a:srgbClr val="C0C0C0"/>
                  </a:outerShdw>
                </a:effectLst>
                <a:latin typeface="Arial" pitchFamily="34" charset="0"/>
                <a:cs typeface="Arial" pitchFamily="34" charset="0"/>
              </a:rPr>
              <a:t>Processes</a:t>
            </a:r>
            <a:r>
              <a:rPr lang="en-US" sz="4000" dirty="0">
                <a:latin typeface="Arial" pitchFamily="34" charset="0"/>
                <a:cs typeface="Arial" pitchFamily="34" charset="0"/>
              </a:rPr>
              <a:t> </a:t>
            </a:r>
            <a:r>
              <a:rPr lang="en-US" sz="4000" b="1" dirty="0">
                <a:solidFill>
                  <a:srgbClr val="006600"/>
                </a:solidFill>
                <a:effectLst>
                  <a:outerShdw blurRad="38100" dist="38100" dir="2700000" algn="tl">
                    <a:srgbClr val="C0C0C0"/>
                  </a:outerShdw>
                </a:effectLst>
                <a:latin typeface="Arial" pitchFamily="34" charset="0"/>
                <a:cs typeface="Arial" pitchFamily="34" charset="0"/>
              </a:rPr>
              <a:t/>
            </a:r>
            <a:br>
              <a:rPr lang="en-US" sz="4000" b="1" dirty="0">
                <a:solidFill>
                  <a:srgbClr val="006600"/>
                </a:solidFill>
                <a:effectLst>
                  <a:outerShdw blurRad="38100" dist="38100" dir="2700000" algn="tl">
                    <a:srgbClr val="C0C0C0"/>
                  </a:outerShdw>
                </a:effectLst>
                <a:latin typeface="Arial" pitchFamily="34" charset="0"/>
                <a:cs typeface="Arial" pitchFamily="34" charset="0"/>
              </a:rPr>
            </a:br>
            <a:endParaRPr lang="en-US" sz="4000" b="1" dirty="0">
              <a:solidFill>
                <a:srgbClr val="006600"/>
              </a:solidFill>
              <a:effectLst>
                <a:outerShdw blurRad="38100" dist="38100" dir="2700000" algn="tl">
                  <a:srgbClr val="C0C0C0"/>
                </a:outerShdw>
              </a:effectLst>
              <a:latin typeface="Arial" pitchFamily="34" charset="0"/>
              <a:cs typeface="Arial" pitchFamily="34" charset="0"/>
            </a:endParaRPr>
          </a:p>
        </p:txBody>
      </p:sp>
      <p:sp>
        <p:nvSpPr>
          <p:cNvPr id="418819" name="Text Box 3"/>
          <p:cNvSpPr txBox="1">
            <a:spLocks noChangeArrowheads="1"/>
          </p:cNvSpPr>
          <p:nvPr/>
        </p:nvSpPr>
        <p:spPr bwMode="auto">
          <a:xfrm>
            <a:off x="2941638" y="3895725"/>
            <a:ext cx="3262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i="1">
                <a:latin typeface="Arial" pitchFamily="34" charset="0"/>
                <a:cs typeface="Arial" pitchFamily="34" charset="0"/>
              </a:rPr>
              <a:t>Activities involved:</a:t>
            </a:r>
          </a:p>
        </p:txBody>
      </p:sp>
      <p:sp>
        <p:nvSpPr>
          <p:cNvPr id="418822" name="AutoShape 6"/>
          <p:cNvSpPr>
            <a:spLocks noChangeArrowheads="1"/>
          </p:cNvSpPr>
          <p:nvPr/>
        </p:nvSpPr>
        <p:spPr bwMode="auto">
          <a:xfrm>
            <a:off x="2667000" y="4433888"/>
            <a:ext cx="3810000" cy="1128712"/>
          </a:xfrm>
          <a:prstGeom prst="roundRect">
            <a:avLst>
              <a:gd name="adj" fmla="val 16667"/>
            </a:avLst>
          </a:prstGeom>
          <a:noFill/>
          <a:ln w="222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200" b="1" dirty="0">
                <a:latin typeface="Arial" pitchFamily="34" charset="0"/>
                <a:cs typeface="Arial" pitchFamily="34" charset="0"/>
              </a:rPr>
              <a:t>VALIDATE </a:t>
            </a:r>
            <a:r>
              <a:rPr lang="en-US" sz="2200" b="1" dirty="0" smtClean="0">
                <a:latin typeface="Arial" pitchFamily="34" charset="0"/>
                <a:cs typeface="Arial" pitchFamily="34" charset="0"/>
              </a:rPr>
              <a:t>RESULTS</a:t>
            </a:r>
            <a:endParaRPr lang="en-US" sz="2200" b="1" dirty="0" smtClean="0">
              <a:latin typeface="Arial" pitchFamily="34" charset="0"/>
              <a:cs typeface="Arial" pitchFamily="34" charset="0"/>
            </a:endParaRPr>
          </a:p>
          <a:p>
            <a:pPr algn="ctr"/>
            <a:r>
              <a:rPr lang="en-US" sz="2200" b="1" dirty="0" smtClean="0">
                <a:latin typeface="Arial" pitchFamily="34" charset="0"/>
                <a:cs typeface="Arial" pitchFamily="34" charset="0"/>
              </a:rPr>
              <a:t>LESSONS LEARNED</a:t>
            </a:r>
          </a:p>
          <a:p>
            <a:pPr algn="ctr"/>
            <a:r>
              <a:rPr lang="en-US" sz="2200" b="1" dirty="0" smtClean="0">
                <a:latin typeface="Arial" pitchFamily="34" charset="0"/>
                <a:cs typeface="Arial" pitchFamily="34" charset="0"/>
              </a:rPr>
              <a:t>IMPROVE PROCESSES</a:t>
            </a:r>
          </a:p>
        </p:txBody>
      </p:sp>
      <p:sp>
        <p:nvSpPr>
          <p:cNvPr id="418824" name="Text Box 8"/>
          <p:cNvSpPr txBox="1">
            <a:spLocks noChangeArrowheads="1"/>
          </p:cNvSpPr>
          <p:nvPr/>
        </p:nvSpPr>
        <p:spPr bwMode="auto">
          <a:xfrm>
            <a:off x="1479550" y="1924050"/>
            <a:ext cx="6184900" cy="120032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b="1">
                <a:latin typeface="Arial" pitchFamily="34" charset="0"/>
                <a:cs typeface="Arial" pitchFamily="34" charset="0"/>
              </a:rPr>
              <a:t>Higher portfolio maturity translates into a greater realization of the benefits of project portfolio management. </a:t>
            </a:r>
          </a:p>
        </p:txBody>
      </p:sp>
    </p:spTree>
    <p:extLst>
      <p:ext uri="{BB962C8B-B14F-4D97-AF65-F5344CB8AC3E}">
        <p14:creationId xmlns:p14="http://schemas.microsoft.com/office/powerpoint/2010/main" val="616545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Text Box 5"/>
          <p:cNvSpPr txBox="1">
            <a:spLocks noChangeArrowheads="1"/>
          </p:cNvSpPr>
          <p:nvPr/>
        </p:nvSpPr>
        <p:spPr bwMode="auto">
          <a:xfrm>
            <a:off x="939800" y="1727200"/>
            <a:ext cx="76200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latin typeface="Arial" pitchFamily="34" charset="0"/>
                <a:cs typeface="Arial" pitchFamily="34" charset="0"/>
              </a:rPr>
              <a:t>A mature portfolio process will  track the actual project benefits several months after completion. </a:t>
            </a:r>
          </a:p>
          <a:p>
            <a:pPr>
              <a:spcBef>
                <a:spcPct val="50000"/>
              </a:spcBef>
            </a:pPr>
            <a:r>
              <a:rPr lang="en-US" sz="2400">
                <a:latin typeface="Arial" pitchFamily="34" charset="0"/>
                <a:cs typeface="Arial" pitchFamily="34" charset="0"/>
              </a:rPr>
              <a:t>Such post evaluations can “help improve business case development, which, in turn, increases the odds that the project portfolio will contain more winning projects going forward” (Gaylord Wahl). </a:t>
            </a:r>
          </a:p>
          <a:p>
            <a:pPr>
              <a:spcBef>
                <a:spcPct val="50000"/>
              </a:spcBef>
            </a:pPr>
            <a:r>
              <a:rPr lang="en-US" sz="2400">
                <a:latin typeface="Arial" pitchFamily="34" charset="0"/>
                <a:cs typeface="Arial" pitchFamily="34" charset="0"/>
              </a:rPr>
              <a:t>Ongoing project benefit validation is a key factor in maturing the portfolio process. </a:t>
            </a:r>
          </a:p>
        </p:txBody>
      </p:sp>
      <p:sp>
        <p:nvSpPr>
          <p:cNvPr id="35847" name="Rectangle 7"/>
          <p:cNvSpPr>
            <a:spLocks noGrp="1" noChangeArrowheads="1"/>
          </p:cNvSpPr>
          <p:nvPr>
            <p:ph type="title"/>
          </p:nvPr>
        </p:nvSpPr>
        <p:spPr bwMode="auto">
          <a:xfrm>
            <a:off x="457200" y="804863"/>
            <a:ext cx="8229600" cy="5842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a:solidFill>
                  <a:schemeClr val="tx1"/>
                </a:solidFill>
                <a:latin typeface="Arial" pitchFamily="34" charset="0"/>
                <a:cs typeface="Arial" pitchFamily="34" charset="0"/>
              </a:rPr>
              <a:t>Validate Results</a:t>
            </a:r>
          </a:p>
        </p:txBody>
      </p:sp>
    </p:spTree>
    <p:extLst>
      <p:ext uri="{BB962C8B-B14F-4D97-AF65-F5344CB8AC3E}">
        <p14:creationId xmlns:p14="http://schemas.microsoft.com/office/powerpoint/2010/main" val="1898729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Text Box 2"/>
          <p:cNvSpPr txBox="1">
            <a:spLocks noChangeArrowheads="1"/>
          </p:cNvSpPr>
          <p:nvPr/>
        </p:nvSpPr>
        <p:spPr bwMode="auto">
          <a:xfrm>
            <a:off x="811213" y="1558925"/>
            <a:ext cx="7824787" cy="394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200" dirty="0">
                <a:latin typeface="Arial" pitchFamily="34" charset="0"/>
                <a:cs typeface="Arial" pitchFamily="34" charset="0"/>
              </a:rPr>
              <a:t>Higher maturity often translates into a greater realization of the benefits of PPM. </a:t>
            </a:r>
          </a:p>
          <a:p>
            <a:pPr>
              <a:spcBef>
                <a:spcPct val="50000"/>
              </a:spcBef>
            </a:pPr>
            <a:r>
              <a:rPr lang="en-US" sz="2200" dirty="0">
                <a:latin typeface="Arial" pitchFamily="34" charset="0"/>
                <a:cs typeface="Arial" pitchFamily="34" charset="0"/>
              </a:rPr>
              <a:t>A PPM maturity model is useful for assessing the </a:t>
            </a:r>
            <a:r>
              <a:rPr lang="en-US" sz="2200" b="1" dirty="0">
                <a:latin typeface="Arial" pitchFamily="34" charset="0"/>
                <a:cs typeface="Arial" pitchFamily="34" charset="0"/>
              </a:rPr>
              <a:t>current state </a:t>
            </a:r>
            <a:r>
              <a:rPr lang="en-US" sz="2200" dirty="0">
                <a:latin typeface="Arial" pitchFamily="34" charset="0"/>
                <a:cs typeface="Arial" pitchFamily="34" charset="0"/>
              </a:rPr>
              <a:t>of the portfolio processes and how to arrive at a higher level of maturity </a:t>
            </a:r>
            <a:r>
              <a:rPr lang="en-US" sz="2200" b="1" dirty="0">
                <a:latin typeface="Arial" pitchFamily="34" charset="0"/>
                <a:cs typeface="Arial" pitchFamily="34" charset="0"/>
              </a:rPr>
              <a:t>(future state)</a:t>
            </a:r>
            <a:r>
              <a:rPr lang="en-US" sz="2200" dirty="0">
                <a:latin typeface="Arial" pitchFamily="34" charset="0"/>
                <a:cs typeface="Arial" pitchFamily="34" charset="0"/>
              </a:rPr>
              <a:t>. </a:t>
            </a:r>
          </a:p>
          <a:p>
            <a:pPr>
              <a:spcBef>
                <a:spcPct val="50000"/>
              </a:spcBef>
            </a:pPr>
            <a:r>
              <a:rPr lang="en-US" sz="2200" dirty="0">
                <a:latin typeface="Arial" pitchFamily="34" charset="0"/>
                <a:cs typeface="Arial" pitchFamily="34" charset="0"/>
              </a:rPr>
              <a:t>Gartner states that maturity models enables PPM leaders to:</a:t>
            </a:r>
          </a:p>
          <a:p>
            <a:pPr>
              <a:spcBef>
                <a:spcPct val="50000"/>
              </a:spcBef>
              <a:buFontTx/>
              <a:buChar char="•"/>
            </a:pPr>
            <a:r>
              <a:rPr lang="en-US" sz="2200" i="1" dirty="0">
                <a:latin typeface="Arial" pitchFamily="34" charset="0"/>
                <a:cs typeface="Arial" pitchFamily="34" charset="0"/>
              </a:rPr>
              <a:t>Identify shortcomings</a:t>
            </a:r>
          </a:p>
          <a:p>
            <a:pPr>
              <a:spcBef>
                <a:spcPct val="50000"/>
              </a:spcBef>
              <a:buFontTx/>
              <a:buChar char="•"/>
            </a:pPr>
            <a:r>
              <a:rPr lang="en-US" sz="2200" i="1" dirty="0">
                <a:latin typeface="Arial" pitchFamily="34" charset="0"/>
                <a:cs typeface="Arial" pitchFamily="34" charset="0"/>
              </a:rPr>
              <a:t>Determine priorities</a:t>
            </a:r>
          </a:p>
          <a:p>
            <a:pPr>
              <a:spcBef>
                <a:spcPct val="50000"/>
              </a:spcBef>
              <a:buFontTx/>
              <a:buChar char="•"/>
            </a:pPr>
            <a:r>
              <a:rPr lang="en-US" sz="2200" i="1" dirty="0">
                <a:latin typeface="Arial" pitchFamily="34" charset="0"/>
                <a:cs typeface="Arial" pitchFamily="34" charset="0"/>
              </a:rPr>
              <a:t>Establish goals for improving their organizations</a:t>
            </a:r>
            <a:r>
              <a:rPr lang="en-US" sz="2200" dirty="0">
                <a:latin typeface="Arial" pitchFamily="34" charset="0"/>
                <a:cs typeface="Arial" pitchFamily="34" charset="0"/>
              </a:rPr>
              <a:t>.</a:t>
            </a:r>
          </a:p>
        </p:txBody>
      </p:sp>
      <p:sp>
        <p:nvSpPr>
          <p:cNvPr id="283658" name="Rectangle 10"/>
          <p:cNvSpPr>
            <a:spLocks noGrp="1" noChangeArrowheads="1"/>
          </p:cNvSpPr>
          <p:nvPr>
            <p:ph type="title"/>
          </p:nvPr>
        </p:nvSpPr>
        <p:spPr bwMode="auto">
          <a:xfrm>
            <a:off x="0" y="685800"/>
            <a:ext cx="9144000" cy="48418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r>
              <a:rPr lang="en-US" sz="2800" b="1">
                <a:solidFill>
                  <a:schemeClr val="tx1"/>
                </a:solidFill>
                <a:latin typeface="Arial" pitchFamily="34" charset="0"/>
                <a:cs typeface="Arial" pitchFamily="34" charset="0"/>
              </a:rPr>
              <a:t>Mature Portfolio Processes</a:t>
            </a:r>
          </a:p>
        </p:txBody>
      </p:sp>
    </p:spTree>
    <p:extLst>
      <p:ext uri="{BB962C8B-B14F-4D97-AF65-F5344CB8AC3E}">
        <p14:creationId xmlns:p14="http://schemas.microsoft.com/office/powerpoint/2010/main" val="1798170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bwMode="auto">
          <a:xfrm>
            <a:off x="0" y="5918200"/>
            <a:ext cx="1611313" cy="3619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900">
                <a:solidFill>
                  <a:schemeClr val="bg1"/>
                </a:solidFill>
                <a:latin typeface="Arial" pitchFamily="34" charset="0"/>
                <a:cs typeface="Arial" pitchFamily="34" charset="0"/>
              </a:rPr>
              <a:t>Portfolio Maturity Statistics</a:t>
            </a:r>
          </a:p>
        </p:txBody>
      </p:sp>
      <p:sp>
        <p:nvSpPr>
          <p:cNvPr id="290820" name="Text Box 4"/>
          <p:cNvSpPr txBox="1">
            <a:spLocks noChangeArrowheads="1"/>
          </p:cNvSpPr>
          <p:nvPr/>
        </p:nvSpPr>
        <p:spPr bwMode="auto">
          <a:xfrm>
            <a:off x="830263" y="1227138"/>
            <a:ext cx="7316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b="1">
                <a:latin typeface="Arial" pitchFamily="34" charset="0"/>
                <a:cs typeface="Arial" pitchFamily="34" charset="0"/>
              </a:rPr>
              <a:t>According to the Center for Business Practices</a:t>
            </a:r>
          </a:p>
        </p:txBody>
      </p:sp>
      <p:sp>
        <p:nvSpPr>
          <p:cNvPr id="290821" name="Text Box 5"/>
          <p:cNvSpPr txBox="1">
            <a:spLocks noChangeArrowheads="1"/>
          </p:cNvSpPr>
          <p:nvPr/>
        </p:nvSpPr>
        <p:spPr bwMode="auto">
          <a:xfrm>
            <a:off x="1285875" y="2176463"/>
            <a:ext cx="6799263"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Arial" pitchFamily="34" charset="0"/>
                <a:cs typeface="Arial" pitchFamily="34" charset="0"/>
              </a:rPr>
              <a:t>90% of the companies surveyed ranked themselves as being at a maturity level of 1 or 2 </a:t>
            </a:r>
          </a:p>
          <a:p>
            <a:pPr>
              <a:spcBef>
                <a:spcPct val="50000"/>
              </a:spcBef>
            </a:pPr>
            <a:r>
              <a:rPr lang="en-US" sz="2400" dirty="0">
                <a:latin typeface="Arial" pitchFamily="34" charset="0"/>
                <a:cs typeface="Arial" pitchFamily="34" charset="0"/>
              </a:rPr>
              <a:t>70% of them have implemented project portfolio management for less than two years </a:t>
            </a:r>
            <a:endParaRPr lang="en-US" dirty="0">
              <a:latin typeface="Arial" pitchFamily="34" charset="0"/>
              <a:cs typeface="Arial" pitchFamily="34" charset="0"/>
            </a:endParaRPr>
          </a:p>
        </p:txBody>
      </p:sp>
    </p:spTree>
    <p:extLst>
      <p:ext uri="{BB962C8B-B14F-4D97-AF65-F5344CB8AC3E}">
        <p14:creationId xmlns:p14="http://schemas.microsoft.com/office/powerpoint/2010/main" val="2975330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bwMode="auto">
          <a:xfrm>
            <a:off x="457200" y="763588"/>
            <a:ext cx="8229600" cy="5238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dirty="0">
                <a:latin typeface="Arial" pitchFamily="34" charset="0"/>
                <a:cs typeface="Arial" pitchFamily="34" charset="0"/>
              </a:rPr>
              <a:t>Maturity Levels</a:t>
            </a:r>
          </a:p>
        </p:txBody>
      </p:sp>
      <p:sp>
        <p:nvSpPr>
          <p:cNvPr id="410628" name="Text Box 4"/>
          <p:cNvSpPr txBox="1">
            <a:spLocks noChangeArrowheads="1"/>
          </p:cNvSpPr>
          <p:nvPr/>
        </p:nvSpPr>
        <p:spPr bwMode="auto">
          <a:xfrm>
            <a:off x="1133475" y="1778000"/>
            <a:ext cx="7288213"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Arial" pitchFamily="34" charset="0"/>
                <a:cs typeface="Arial" pitchFamily="34" charset="0"/>
              </a:rPr>
              <a:t>Level 1—Initial Stage</a:t>
            </a:r>
          </a:p>
          <a:p>
            <a:pPr>
              <a:spcBef>
                <a:spcPct val="50000"/>
              </a:spcBef>
            </a:pPr>
            <a:r>
              <a:rPr lang="en-US" sz="2400" dirty="0">
                <a:latin typeface="Arial" pitchFamily="34" charset="0"/>
                <a:cs typeface="Arial" pitchFamily="34" charset="0"/>
              </a:rPr>
              <a:t>Level 2—Developing Stage, "Emerging Discipline“</a:t>
            </a:r>
          </a:p>
          <a:p>
            <a:pPr>
              <a:spcBef>
                <a:spcPct val="50000"/>
              </a:spcBef>
            </a:pPr>
            <a:r>
              <a:rPr lang="en-US" sz="2400" dirty="0">
                <a:latin typeface="Arial" pitchFamily="34" charset="0"/>
                <a:cs typeface="Arial" pitchFamily="34" charset="0"/>
              </a:rPr>
              <a:t>Level 3—Defined Stage, “Responsive”</a:t>
            </a:r>
          </a:p>
          <a:p>
            <a:pPr>
              <a:spcBef>
                <a:spcPct val="50000"/>
              </a:spcBef>
            </a:pPr>
            <a:r>
              <a:rPr lang="en-US" sz="2400" dirty="0">
                <a:latin typeface="Arial" pitchFamily="34" charset="0"/>
                <a:cs typeface="Arial" pitchFamily="34" charset="0"/>
              </a:rPr>
              <a:t>Level 4—Managed Stage, “Proactive”</a:t>
            </a:r>
          </a:p>
          <a:p>
            <a:pPr>
              <a:spcBef>
                <a:spcPct val="50000"/>
              </a:spcBef>
            </a:pPr>
            <a:r>
              <a:rPr lang="en-US" sz="2400" dirty="0">
                <a:latin typeface="Arial" pitchFamily="34" charset="0"/>
                <a:cs typeface="Arial" pitchFamily="34" charset="0"/>
              </a:rPr>
              <a:t>Level 5—Optimized Stage</a:t>
            </a:r>
          </a:p>
        </p:txBody>
      </p:sp>
    </p:spTree>
    <p:extLst>
      <p:ext uri="{BB962C8B-B14F-4D97-AF65-F5344CB8AC3E}">
        <p14:creationId xmlns:p14="http://schemas.microsoft.com/office/powerpoint/2010/main" val="3276714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Text Box 2"/>
          <p:cNvSpPr txBox="1">
            <a:spLocks noChangeArrowheads="1"/>
          </p:cNvSpPr>
          <p:nvPr/>
        </p:nvSpPr>
        <p:spPr bwMode="auto">
          <a:xfrm>
            <a:off x="681038" y="1084263"/>
            <a:ext cx="7783512" cy="336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en-US" sz="2400" b="1" dirty="0">
                <a:effectLst>
                  <a:outerShdw blurRad="38100" dist="38100" dir="2700000" algn="tl">
                    <a:srgbClr val="C0C0C0"/>
                  </a:outerShdw>
                </a:effectLst>
              </a:rPr>
              <a:t>Level 1-Initial Stage (Forrester)</a:t>
            </a:r>
          </a:p>
          <a:p>
            <a:pPr algn="ctr">
              <a:spcBef>
                <a:spcPct val="50000"/>
              </a:spcBef>
            </a:pPr>
            <a:endParaRPr lang="en-US" sz="1400" b="1" dirty="0">
              <a:effectLst>
                <a:outerShdw blurRad="38100" dist="38100" dir="2700000" algn="tl">
                  <a:srgbClr val="C0C0C0"/>
                </a:outerShdw>
              </a:effectLst>
            </a:endParaRPr>
          </a:p>
          <a:p>
            <a:pPr>
              <a:spcBef>
                <a:spcPct val="50000"/>
              </a:spcBef>
              <a:buFontTx/>
              <a:buChar char="•"/>
            </a:pPr>
            <a:r>
              <a:rPr lang="en-US" sz="2000" dirty="0"/>
              <a:t>Recognition of PPM processes</a:t>
            </a:r>
          </a:p>
          <a:p>
            <a:pPr>
              <a:spcBef>
                <a:spcPct val="50000"/>
              </a:spcBef>
              <a:buFontTx/>
              <a:buChar char="•"/>
            </a:pPr>
            <a:r>
              <a:rPr lang="en-US" sz="2000" dirty="0"/>
              <a:t>But no established practices or standards</a:t>
            </a:r>
          </a:p>
          <a:p>
            <a:pPr>
              <a:spcBef>
                <a:spcPct val="50000"/>
              </a:spcBef>
              <a:buFontTx/>
              <a:buChar char="•"/>
            </a:pPr>
            <a:r>
              <a:rPr lang="en-US" sz="2000" dirty="0"/>
              <a:t>Individual project managers are not held to specific accountability by any process standards. </a:t>
            </a:r>
          </a:p>
          <a:p>
            <a:pPr>
              <a:spcBef>
                <a:spcPct val="50000"/>
              </a:spcBef>
              <a:buFontTx/>
              <a:buChar char="•"/>
            </a:pPr>
            <a:r>
              <a:rPr lang="en-US" sz="2000" dirty="0"/>
              <a:t>Documentation is loose and ad hoc. </a:t>
            </a:r>
          </a:p>
          <a:p>
            <a:pPr>
              <a:spcBef>
                <a:spcPct val="50000"/>
              </a:spcBef>
              <a:buFontTx/>
              <a:buChar char="•"/>
            </a:pPr>
            <a:r>
              <a:rPr lang="en-US" sz="2000" dirty="0"/>
              <a:t>Projects are funded despite absence of critical information</a:t>
            </a:r>
          </a:p>
        </p:txBody>
      </p:sp>
      <p:sp>
        <p:nvSpPr>
          <p:cNvPr id="411652" name="Rectangle 4"/>
          <p:cNvSpPr>
            <a:spLocks noGrp="1" noChangeArrowheads="1"/>
          </p:cNvSpPr>
          <p:nvPr>
            <p:ph type="title"/>
          </p:nvPr>
        </p:nvSpPr>
        <p:spPr bwMode="auto">
          <a:xfrm>
            <a:off x="0" y="5664200"/>
            <a:ext cx="1684338" cy="3857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900">
                <a:solidFill>
                  <a:schemeClr val="bg1"/>
                </a:solidFill>
              </a:rPr>
              <a:t>Level 1</a:t>
            </a:r>
          </a:p>
        </p:txBody>
      </p:sp>
    </p:spTree>
    <p:extLst>
      <p:ext uri="{BB962C8B-B14F-4D97-AF65-F5344CB8AC3E}">
        <p14:creationId xmlns:p14="http://schemas.microsoft.com/office/powerpoint/2010/main" val="4184192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Text Box 2"/>
          <p:cNvSpPr txBox="1">
            <a:spLocks noChangeArrowheads="1"/>
          </p:cNvSpPr>
          <p:nvPr/>
        </p:nvSpPr>
        <p:spPr bwMode="auto">
          <a:xfrm>
            <a:off x="738188" y="1069975"/>
            <a:ext cx="766762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en-US" sz="2400" b="1" dirty="0">
                <a:effectLst>
                  <a:outerShdw blurRad="38100" dist="38100" dir="2700000" algn="tl">
                    <a:srgbClr val="C0C0C0"/>
                  </a:outerShdw>
                </a:effectLst>
              </a:rPr>
              <a:t>Level 2—Developing Stage</a:t>
            </a:r>
            <a:br>
              <a:rPr lang="en-US" sz="2400" b="1" dirty="0">
                <a:effectLst>
                  <a:outerShdw blurRad="38100" dist="38100" dir="2700000" algn="tl">
                    <a:srgbClr val="C0C0C0"/>
                  </a:outerShdw>
                </a:effectLst>
              </a:rPr>
            </a:br>
            <a:r>
              <a:rPr lang="en-US" sz="2400" b="1" dirty="0">
                <a:effectLst>
                  <a:outerShdw blurRad="38100" dist="38100" dir="2700000" algn="tl">
                    <a:srgbClr val="C0C0C0"/>
                  </a:outerShdw>
                </a:effectLst>
              </a:rPr>
              <a:t>"Emerging Discipline" (Gartner)</a:t>
            </a:r>
            <a:br>
              <a:rPr lang="en-US" sz="2400" b="1" dirty="0">
                <a:effectLst>
                  <a:outerShdw blurRad="38100" dist="38100" dir="2700000" algn="tl">
                    <a:srgbClr val="C0C0C0"/>
                  </a:outerShdw>
                </a:effectLst>
              </a:rPr>
            </a:br>
            <a:endParaRPr lang="en-US" sz="1600" b="1" dirty="0">
              <a:effectLst>
                <a:outerShdw blurRad="38100" dist="38100" dir="2700000" algn="tl">
                  <a:srgbClr val="C0C0C0"/>
                </a:outerShdw>
              </a:effectLst>
            </a:endParaRPr>
          </a:p>
          <a:p>
            <a:pPr>
              <a:spcBef>
                <a:spcPct val="50000"/>
              </a:spcBef>
              <a:buFontTx/>
              <a:buChar char="•"/>
            </a:pPr>
            <a:r>
              <a:rPr lang="en-US" sz="2000" dirty="0"/>
              <a:t>PPM processes not yet considered an organizational standard.</a:t>
            </a:r>
          </a:p>
          <a:p>
            <a:pPr>
              <a:spcBef>
                <a:spcPct val="50000"/>
              </a:spcBef>
              <a:buFontTx/>
              <a:buChar char="•"/>
            </a:pPr>
            <a:r>
              <a:rPr lang="en-US" sz="2000" dirty="0"/>
              <a:t>Documentation exists on these basic processes. </a:t>
            </a:r>
          </a:p>
          <a:p>
            <a:pPr>
              <a:spcBef>
                <a:spcPct val="50000"/>
              </a:spcBef>
              <a:buFontTx/>
              <a:buChar char="•"/>
            </a:pPr>
            <a:r>
              <a:rPr lang="en-US" sz="2000" dirty="0"/>
              <a:t>Management supports the implementation of PPM</a:t>
            </a:r>
          </a:p>
          <a:p>
            <a:pPr>
              <a:spcBef>
                <a:spcPct val="50000"/>
              </a:spcBef>
              <a:buFontTx/>
              <a:buChar char="•"/>
            </a:pPr>
            <a:r>
              <a:rPr lang="en-US" sz="2000" dirty="0"/>
              <a:t>No consistent understanding, involvement, or organizational mandate to comply for all projects or project portfolios. </a:t>
            </a:r>
          </a:p>
        </p:txBody>
      </p:sp>
      <p:sp>
        <p:nvSpPr>
          <p:cNvPr id="412676" name="Rectangle 4"/>
          <p:cNvSpPr>
            <a:spLocks noGrp="1" noChangeArrowheads="1"/>
          </p:cNvSpPr>
          <p:nvPr>
            <p:ph type="title"/>
          </p:nvPr>
        </p:nvSpPr>
        <p:spPr bwMode="auto">
          <a:xfrm>
            <a:off x="0" y="5616575"/>
            <a:ext cx="1382713" cy="30162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900">
                <a:solidFill>
                  <a:schemeClr val="bg1"/>
                </a:solidFill>
              </a:rPr>
              <a:t>Level 2</a:t>
            </a:r>
          </a:p>
        </p:txBody>
      </p:sp>
    </p:spTree>
    <p:extLst>
      <p:ext uri="{BB962C8B-B14F-4D97-AF65-F5344CB8AC3E}">
        <p14:creationId xmlns:p14="http://schemas.microsoft.com/office/powerpoint/2010/main" val="4118984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597</Words>
  <Application>Microsoft Office PowerPoint</Application>
  <PresentationFormat>On-screen Show (4:3)</PresentationFormat>
  <Paragraphs>85</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Overview of Portfolio Process Maturity</vt:lpstr>
      <vt:lpstr>PowerPoint Presentation</vt:lpstr>
      <vt:lpstr>Mature Portfolio Processes  </vt:lpstr>
      <vt:lpstr>Validate Results</vt:lpstr>
      <vt:lpstr>Mature Portfolio Processes</vt:lpstr>
      <vt:lpstr>Portfolio Maturity Statistics</vt:lpstr>
      <vt:lpstr>Maturity Levels</vt:lpstr>
      <vt:lpstr>Level 1</vt:lpstr>
      <vt:lpstr>Level 2</vt:lpstr>
      <vt:lpstr>Level 3</vt:lpstr>
      <vt:lpstr>Level 4</vt:lpstr>
      <vt:lpstr>Level 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Washington</dc:creator>
  <cp:lastModifiedBy>Tim Washington</cp:lastModifiedBy>
  <cp:revision>3</cp:revision>
  <dcterms:created xsi:type="dcterms:W3CDTF">2011-09-13T05:43:59Z</dcterms:created>
  <dcterms:modified xsi:type="dcterms:W3CDTF">2011-09-17T05:42:15Z</dcterms:modified>
</cp:coreProperties>
</file>