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414" r:id="rId5"/>
    <p:sldId id="260" r:id="rId6"/>
    <p:sldId id="261" r:id="rId7"/>
    <p:sldId id="259" r:id="rId8"/>
    <p:sldId id="457" r:id="rId9"/>
    <p:sldId id="273" r:id="rId10"/>
    <p:sldId id="401" r:id="rId11"/>
    <p:sldId id="358" r:id="rId12"/>
    <p:sldId id="430" r:id="rId13"/>
    <p:sldId id="416" r:id="rId14"/>
    <p:sldId id="454" r:id="rId1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285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DFFCD"/>
    <a:srgbClr val="007A00"/>
    <a:srgbClr val="66FF66"/>
    <a:srgbClr val="B7FFB7"/>
    <a:srgbClr val="E25B00"/>
    <a:srgbClr val="FFD3A7"/>
    <a:srgbClr val="FF7D7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6" autoAdjust="0"/>
    <p:restoredTop sz="98885" autoAdjust="0"/>
  </p:normalViewPr>
  <p:slideViewPr>
    <p:cSldViewPr snapToGrid="0">
      <p:cViewPr varScale="1">
        <p:scale>
          <a:sx n="70" d="100"/>
          <a:sy n="70" d="100"/>
        </p:scale>
        <p:origin x="-150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44035"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4403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8"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44039"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lvl1pPr>
          </a:lstStyle>
          <a:p>
            <a:fld id="{4BCFA3F9-DC53-4F8D-9916-1D2EFA0F70AE}" type="slidenum">
              <a:rPr lang="en-US"/>
              <a:pPr/>
              <a:t>‹#›</a:t>
            </a:fld>
            <a:endParaRPr lang="en-US"/>
          </a:p>
        </p:txBody>
      </p:sp>
    </p:spTree>
    <p:extLst>
      <p:ext uri="{BB962C8B-B14F-4D97-AF65-F5344CB8AC3E}">
        <p14:creationId xmlns:p14="http://schemas.microsoft.com/office/powerpoint/2010/main" val="959924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5C942-1F7D-4613-8A41-0BAD48C25352}" type="slidenum">
              <a:rPr lang="en-US"/>
              <a:pPr/>
              <a:t>1</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Title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C5466-3050-4D41-88C4-B7713478F991}" type="slidenum">
              <a:rPr lang="en-US"/>
              <a:pPr/>
              <a:t>11</a:t>
            </a:fld>
            <a:endParaRPr lang="en-US"/>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r>
              <a:rPr lang="en-US"/>
              <a:t>This slide highlights that the PPM processes operate within a good governance framework (structure). Without solid governance processes, portfolio management is an empty concept.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3346CE-A13B-4C06-BB1E-A23BC832B74E}" type="slidenum">
              <a:rPr lang="en-US"/>
              <a:pPr/>
              <a:t>12</a:t>
            </a:fld>
            <a:endParaRPr lang="en-US"/>
          </a:p>
        </p:txBody>
      </p:sp>
      <p:sp>
        <p:nvSpPr>
          <p:cNvPr id="391170" name="Rectangle 2"/>
          <p:cNvSpPr>
            <a:spLocks noGrp="1" noRot="1" noChangeAspect="1" noChangeArrowheads="1" noTextEdit="1"/>
          </p:cNvSpPr>
          <p:nvPr>
            <p:ph type="sldImg"/>
          </p:nvPr>
        </p:nvSpPr>
        <p:spPr>
          <a:ln/>
        </p:spPr>
      </p:sp>
      <p:sp>
        <p:nvSpPr>
          <p:cNvPr id="391171" name="Rectangle 3"/>
          <p:cNvSpPr>
            <a:spLocks noGrp="1" noChangeArrowheads="1"/>
          </p:cNvSpPr>
          <p:nvPr>
            <p:ph type="body" idx="1"/>
          </p:nvPr>
        </p:nvSpPr>
        <p:spPr/>
        <p:txBody>
          <a:bodyPr/>
          <a:lstStyle/>
          <a:p>
            <a:r>
              <a:rPr lang="en-US"/>
              <a:t>When governance is </a:t>
            </a:r>
            <a:r>
              <a:rPr lang="en-US" b="1">
                <a:solidFill>
                  <a:srgbClr val="007A00"/>
                </a:solidFill>
              </a:rPr>
              <a:t>STRONG</a:t>
            </a:r>
            <a:r>
              <a:rPr lang="en-US"/>
              <a:t>, the process will be strong</a:t>
            </a:r>
          </a:p>
          <a:p>
            <a:r>
              <a:rPr lang="en-US"/>
              <a:t>When the governance is </a:t>
            </a:r>
            <a:r>
              <a:rPr lang="en-US" i="1">
                <a:solidFill>
                  <a:srgbClr val="FF6600"/>
                </a:solidFill>
              </a:rPr>
              <a:t>weak</a:t>
            </a:r>
            <a:r>
              <a:rPr lang="en-US"/>
              <a:t>, the process will be weak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A531D-06C9-401A-ADF0-18B74C6358F4}" type="slidenum">
              <a:rPr lang="en-US"/>
              <a:pPr/>
              <a:t>13</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r>
              <a:rPr lang="en-US"/>
              <a:t>PPM Lifecycle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497BC-8DE8-4D0E-9452-A7D26CB3BA3A}" type="slidenum">
              <a:rPr lang="en-US"/>
              <a:pPr/>
              <a:t>2</a:t>
            </a:fld>
            <a:endParaRPr lang="en-US"/>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r>
              <a:rPr lang="en-US"/>
              <a:t>These two quotes help distinguish the difference between traditional project management and project portfolio management (PPM). Project management is focused on doing the work right and portfolio management is largely focused on the doing the right work. This slide helps level set the audience on the difference between the two disciplines.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928E6A-D21F-4D53-B9CD-0BE786AA248A}" type="slidenum">
              <a:rPr lang="en-US"/>
              <a:pPr/>
              <a:t>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a:t>Project Portfolio Management is not a simple topic. A wide variety of views exist on the topic and looking at various definitions helps supply a balanced and well-rounded view of the topic.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81966-98C0-4792-B7F1-0DE49066BF4E}" type="slidenum">
              <a:rPr lang="en-US"/>
              <a:pPr/>
              <a:t>4</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r>
              <a:rPr lang="en-US"/>
              <a:t>According to IBM, PPM blends together three different aspects of management together and highlights the need of each component. Understanding and managing strategies falls within the business management focus. General management is needed for successfully managing resources and risks. Finally, successful portfolio management requires managers who have some background in project management.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39866-A7D6-4E62-B9C6-13F3B3F4DF34}" type="slidenum">
              <a:rPr lang="en-US"/>
              <a:pPr/>
              <a:t>5</a:t>
            </a:fld>
            <a:endParaRPr lang="en-US"/>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r>
              <a:rPr lang="en-US"/>
              <a:t>This slide highlights that PPM is an approach to achieving strategic goals, according to the Project Management Institute.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B374A-FE43-4A71-AB29-5397AF6D6764}" type="slidenum">
              <a:rPr lang="en-US"/>
              <a:pPr/>
              <a:t>6</a:t>
            </a:fld>
            <a:endParaRPr 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r>
              <a:rPr lang="en-US"/>
              <a:t>Stanford’s quote is among the best and most concise. In addition to being strategy based, PPM also needs to reconcile the resources (human and financial) to accomplish project and program work.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FA669E-B081-447F-B07E-9132A02273BA}" type="slidenum">
              <a:rPr lang="en-US"/>
              <a:pPr/>
              <a:t>7</a:t>
            </a:fld>
            <a:endParaRPr lang="en-US"/>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r>
              <a:rPr lang="en-US"/>
              <a:t>Project portfolio management can also be compared to a financial portfolio where the same rigor and discipline are needed to maximize value for the organization’s project portfolio.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0EA7F8-36AB-479C-A675-8D3001999AD9}" type="slidenum">
              <a:rPr lang="en-US"/>
              <a:pPr/>
              <a:t>9</a:t>
            </a:fld>
            <a:endParaRPr lang="en-US"/>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p:txBody>
          <a:bodyPr/>
          <a:lstStyle/>
          <a:p>
            <a:r>
              <a:rPr lang="en-US"/>
              <a:t>Based on the previous definitions, we can also articulate the goals of project portfolio management. The top goal is to maximize organizational value.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7C655-089D-4A22-80A6-DB60DBF0D192}" type="slidenum">
              <a:rPr lang="en-US"/>
              <a:pPr/>
              <a:t>10</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t>The project portfolio lifecycle is very important and provides a conceptual overview of PPM. </a:t>
            </a:r>
          </a:p>
          <a:p>
            <a:r>
              <a:rPr lang="en-US"/>
              <a:t>Portfolio management enables strategic execution, and projects help accomplish strategic goals. </a:t>
            </a:r>
          </a:p>
          <a:p>
            <a:r>
              <a:rPr lang="en-US"/>
              <a:t>Therefore, the first step is to select the right projects. Without the right projects, an organization cannot accomplish its strategic goals.</a:t>
            </a:r>
          </a:p>
          <a:p>
            <a:r>
              <a:rPr lang="en-US"/>
              <a:t>The second step is to optimize the project portfolio. This includes prioritization and resource capacity management.</a:t>
            </a:r>
          </a:p>
          <a:p>
            <a:r>
              <a:rPr lang="en-US"/>
              <a:t>The third step is to protect the portfolio’s value. The project portfolio has inherent value and the key is to ensure that each project delivers the value it intended from the beginning. </a:t>
            </a:r>
          </a:p>
          <a:p>
            <a:r>
              <a:rPr lang="en-US"/>
              <a:t>The final step is to mature the portfolio’s processes. Higher maturity translates into greater benefits of the process. Validating project benefits and using this information is a key step for maturing the portfolio processes.</a:t>
            </a:r>
          </a:p>
          <a:p>
            <a:r>
              <a:rPr lang="en-US"/>
              <a:t>Again, the goal is to maximize value to the organization.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94094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725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177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818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70744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160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178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1671" y="2399273"/>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64647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202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1908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729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4297682" y="-4297679"/>
            <a:ext cx="548640" cy="9144000"/>
          </a:xfrm>
          <a:prstGeom prst="rect">
            <a:avLst/>
          </a:prstGeom>
        </p:spPr>
      </p:pic>
      <p:sp>
        <p:nvSpPr>
          <p:cNvPr id="5" name="TextBox 4"/>
          <p:cNvSpPr txBox="1"/>
          <p:nvPr userDrawn="1"/>
        </p:nvSpPr>
        <p:spPr>
          <a:xfrm>
            <a:off x="2994688" y="12711"/>
            <a:ext cx="3154629" cy="523220"/>
          </a:xfrm>
          <a:prstGeom prst="rect">
            <a:avLst/>
          </a:prstGeom>
          <a:noFill/>
        </p:spPr>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latin typeface="Franklin Gothic Medium" pitchFamily="34" charset="0"/>
                <a:cs typeface="Aharoni" pitchFamily="2" charset="-79"/>
              </a:rPr>
              <a:t>PPM Execution</a:t>
            </a:r>
            <a:endParaRPr lang="en-US" sz="2800" dirty="0">
              <a:solidFill>
                <a:schemeClr val="bg1"/>
              </a:solidFill>
              <a:effectLst>
                <a:outerShdw blurRad="38100" dist="38100" dir="2700000" algn="tl">
                  <a:srgbClr val="000000">
                    <a:alpha val="43137"/>
                  </a:srgbClr>
                </a:outerShdw>
              </a:effectLst>
              <a:latin typeface="Franklin Gothic Medium" pitchFamily="34" charset="0"/>
              <a:cs typeface="Aharoni" pitchFamily="2" charset="-79"/>
            </a:endParaRPr>
          </a:p>
        </p:txBody>
      </p:sp>
      <p:pic>
        <p:nvPicPr>
          <p:cNvPr id="6"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7603" y="49360"/>
            <a:ext cx="578682" cy="46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userDrawn="1"/>
        </p:nvCxnSpPr>
        <p:spPr>
          <a:xfrm>
            <a:off x="0" y="548642"/>
            <a:ext cx="9144002" cy="0"/>
          </a:xfrm>
          <a:prstGeom prst="line">
            <a:avLst/>
          </a:prstGeom>
          <a:ln w="381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prod-dev.com/dr_cooper.s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71352" y="-1084998"/>
            <a:ext cx="7001300" cy="9144000"/>
          </a:xfrm>
          <a:prstGeom prst="rect">
            <a:avLst/>
          </a:prstGeom>
        </p:spPr>
      </p:pic>
      <p:sp>
        <p:nvSpPr>
          <p:cNvPr id="2057" name="Rectangle 9"/>
          <p:cNvSpPr>
            <a:spLocks noGrp="1" noChangeArrowheads="1"/>
          </p:cNvSpPr>
          <p:nvPr>
            <p:ph type="title"/>
          </p:nvPr>
        </p:nvSpPr>
        <p:spPr bwMode="auto">
          <a:xfrm>
            <a:off x="533400" y="1785938"/>
            <a:ext cx="8229600" cy="18129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4800" b="1" dirty="0" smtClean="0">
                <a:solidFill>
                  <a:schemeClr val="bg1"/>
                </a:solidFill>
              </a:rPr>
              <a:t>Introduction to Project Portfolio Management</a:t>
            </a:r>
            <a:endParaRPr lang="en-US" sz="4800" b="1" dirty="0">
              <a:solidFill>
                <a:schemeClr val="bg1"/>
              </a:solidFill>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99" y="117601"/>
            <a:ext cx="1167456" cy="93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14949" y="6096391"/>
            <a:ext cx="1978925" cy="584775"/>
          </a:xfrm>
          <a:prstGeom prst="rect">
            <a:avLst/>
          </a:prstGeom>
          <a:noFill/>
        </p:spPr>
        <p:txBody>
          <a:bodyPr wrap="square" rtlCol="0">
            <a:spAutoFit/>
          </a:bodyPr>
          <a:lstStyle/>
          <a:p>
            <a:r>
              <a:rPr lang="en-US" sz="1600" dirty="0" smtClean="0">
                <a:solidFill>
                  <a:schemeClr val="bg1"/>
                </a:solidFill>
                <a:latin typeface="Calibri" pitchFamily="34" charset="0"/>
                <a:cs typeface="Calibri" pitchFamily="34" charset="0"/>
              </a:rPr>
              <a:t>By Tim Washington</a:t>
            </a:r>
          </a:p>
          <a:p>
            <a:r>
              <a:rPr lang="en-US" sz="1600" dirty="0" smtClean="0">
                <a:solidFill>
                  <a:schemeClr val="bg1"/>
                </a:solidFill>
                <a:latin typeface="Calibri" pitchFamily="34" charset="0"/>
                <a:cs typeface="Calibri" pitchFamily="34" charset="0"/>
              </a:rPr>
              <a:t>September 13</a:t>
            </a:r>
            <a:r>
              <a:rPr lang="en-US" sz="1600" baseline="30000" dirty="0" smtClean="0">
                <a:solidFill>
                  <a:schemeClr val="bg1"/>
                </a:solidFill>
                <a:latin typeface="Calibri" pitchFamily="34" charset="0"/>
                <a:cs typeface="Calibri" pitchFamily="34" charset="0"/>
              </a:rPr>
              <a:t>th</a:t>
            </a:r>
            <a:r>
              <a:rPr lang="en-US" sz="1600" dirty="0" smtClean="0">
                <a:solidFill>
                  <a:schemeClr val="bg1"/>
                </a:solidFill>
                <a:latin typeface="Calibri" pitchFamily="34" charset="0"/>
                <a:cs typeface="Calibri" pitchFamily="34" charset="0"/>
              </a:rPr>
              <a:t>, 2011</a:t>
            </a:r>
            <a:endParaRPr lang="en-US" sz="1600" dirty="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0" name="AutoShape 4"/>
          <p:cNvSpPr>
            <a:spLocks noChangeArrowheads="1"/>
          </p:cNvSpPr>
          <p:nvPr/>
        </p:nvSpPr>
        <p:spPr bwMode="auto">
          <a:xfrm rot="5400000">
            <a:off x="6823075" y="1498600"/>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1" name="AutoShape 5"/>
          <p:cNvSpPr>
            <a:spLocks noChangeArrowheads="1"/>
          </p:cNvSpPr>
          <p:nvPr/>
        </p:nvSpPr>
        <p:spPr bwMode="auto">
          <a:xfrm rot="10800000">
            <a:off x="6823075" y="4799013"/>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2" name="AutoShape 6"/>
          <p:cNvSpPr>
            <a:spLocks noChangeArrowheads="1"/>
          </p:cNvSpPr>
          <p:nvPr/>
        </p:nvSpPr>
        <p:spPr bwMode="auto">
          <a:xfrm rot="16200000">
            <a:off x="1271588" y="4732338"/>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3" name="AutoShape 7"/>
          <p:cNvSpPr>
            <a:spLocks noChangeArrowheads="1"/>
          </p:cNvSpPr>
          <p:nvPr/>
        </p:nvSpPr>
        <p:spPr bwMode="auto">
          <a:xfrm>
            <a:off x="1271588" y="1431925"/>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4" name="Text Box 8"/>
          <p:cNvSpPr txBox="1">
            <a:spLocks noChangeArrowheads="1"/>
          </p:cNvSpPr>
          <p:nvPr/>
        </p:nvSpPr>
        <p:spPr bwMode="auto">
          <a:xfrm>
            <a:off x="490538" y="573088"/>
            <a:ext cx="818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At the highest level, Project Portfolio Management has four basic components:</a:t>
            </a:r>
          </a:p>
        </p:txBody>
      </p:sp>
      <p:sp>
        <p:nvSpPr>
          <p:cNvPr id="306185" name="Text Box 9"/>
          <p:cNvSpPr txBox="1">
            <a:spLocks noChangeArrowheads="1"/>
          </p:cNvSpPr>
          <p:nvPr/>
        </p:nvSpPr>
        <p:spPr bwMode="auto">
          <a:xfrm>
            <a:off x="6088063" y="3649663"/>
            <a:ext cx="278447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t>All the steps necessary to construct an optimal portfolio given current limitations and constraints. </a:t>
            </a:r>
          </a:p>
        </p:txBody>
      </p:sp>
      <p:sp>
        <p:nvSpPr>
          <p:cNvPr id="306186" name="Text Box 10"/>
          <p:cNvSpPr txBox="1">
            <a:spLocks noChangeArrowheads="1"/>
          </p:cNvSpPr>
          <p:nvPr/>
        </p:nvSpPr>
        <p:spPr bwMode="auto">
          <a:xfrm>
            <a:off x="195263" y="3649663"/>
            <a:ext cx="2838450"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t>Higher portfolio maturity translates into a greater realization of the benefits of project portfolio management. </a:t>
            </a:r>
          </a:p>
        </p:txBody>
      </p:sp>
      <p:sp>
        <p:nvSpPr>
          <p:cNvPr id="306187" name="Text Box 11"/>
          <p:cNvSpPr txBox="1">
            <a:spLocks noChangeArrowheads="1"/>
          </p:cNvSpPr>
          <p:nvPr/>
        </p:nvSpPr>
        <p:spPr bwMode="auto">
          <a:xfrm>
            <a:off x="2877343" y="1781175"/>
            <a:ext cx="3411538"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Selected projects must align with the business strategy and meet other important criteria. The result: the portfolio will contain a higher percentage of winning projects. </a:t>
            </a:r>
          </a:p>
        </p:txBody>
      </p:sp>
      <p:sp>
        <p:nvSpPr>
          <p:cNvPr id="306190" name="Text Box 14"/>
          <p:cNvSpPr txBox="1">
            <a:spLocks noChangeArrowheads="1"/>
          </p:cNvSpPr>
          <p:nvPr/>
        </p:nvSpPr>
        <p:spPr bwMode="auto">
          <a:xfrm>
            <a:off x="2606675" y="5500688"/>
            <a:ext cx="395287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During the execution of an optimized portfolio, the aggregate project benefits (portfolio value) must be protected. This occurs by monitoring projects, assessing portfolio health, and managing portfolio risk. </a:t>
            </a:r>
          </a:p>
        </p:txBody>
      </p:sp>
      <p:sp>
        <p:nvSpPr>
          <p:cNvPr id="306193" name="Text Box 17"/>
          <p:cNvSpPr txBox="1">
            <a:spLocks noChangeArrowheads="1"/>
          </p:cNvSpPr>
          <p:nvPr/>
        </p:nvSpPr>
        <p:spPr bwMode="auto">
          <a:xfrm>
            <a:off x="3379787" y="3328988"/>
            <a:ext cx="24066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i="1">
                <a:solidFill>
                  <a:srgbClr val="FF0000"/>
                </a:solidFill>
                <a:effectLst>
                  <a:outerShdw blurRad="38100" dist="38100" dir="2700000" algn="tl">
                    <a:srgbClr val="C0C0C0"/>
                  </a:outerShdw>
                </a:effectLst>
              </a:rPr>
              <a:t>The Goal:</a:t>
            </a:r>
            <a:r>
              <a:rPr lang="en-US"/>
              <a:t> </a:t>
            </a:r>
            <a:br>
              <a:rPr lang="en-US"/>
            </a:br>
            <a:r>
              <a:rPr lang="en-US" b="1"/>
              <a:t>Maximize Value to the Organization</a:t>
            </a:r>
          </a:p>
        </p:txBody>
      </p:sp>
      <p:sp>
        <p:nvSpPr>
          <p:cNvPr id="16" name="AutoShape 24"/>
          <p:cNvSpPr>
            <a:spLocks noChangeArrowheads="1"/>
          </p:cNvSpPr>
          <p:nvPr/>
        </p:nvSpPr>
        <p:spPr bwMode="auto">
          <a:xfrm>
            <a:off x="3348672" y="1100931"/>
            <a:ext cx="2468880" cy="640080"/>
          </a:xfrm>
          <a:prstGeom prst="roundRect">
            <a:avLst>
              <a:gd name="adj" fmla="val 16667"/>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Select the Right </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Projects</a:t>
            </a:r>
          </a:p>
        </p:txBody>
      </p:sp>
      <p:sp>
        <p:nvSpPr>
          <p:cNvPr id="18" name="AutoShape 25"/>
          <p:cNvSpPr>
            <a:spLocks noChangeArrowheads="1"/>
          </p:cNvSpPr>
          <p:nvPr/>
        </p:nvSpPr>
        <p:spPr bwMode="auto">
          <a:xfrm>
            <a:off x="6337300" y="2955925"/>
            <a:ext cx="2286000" cy="640080"/>
          </a:xfrm>
          <a:prstGeom prst="roundRect">
            <a:avLst>
              <a:gd name="adj" fmla="val 1666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Optimize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a:t>
            </a:r>
          </a:p>
        </p:txBody>
      </p:sp>
      <p:sp>
        <p:nvSpPr>
          <p:cNvPr id="19" name="AutoShape 26"/>
          <p:cNvSpPr>
            <a:spLocks noChangeArrowheads="1"/>
          </p:cNvSpPr>
          <p:nvPr/>
        </p:nvSpPr>
        <p:spPr bwMode="auto">
          <a:xfrm>
            <a:off x="471488" y="2955925"/>
            <a:ext cx="2286000" cy="640080"/>
          </a:xfrm>
          <a:prstGeom prst="roundRect">
            <a:avLst>
              <a:gd name="adj"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Mature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 Processes</a:t>
            </a:r>
          </a:p>
        </p:txBody>
      </p:sp>
      <p:sp>
        <p:nvSpPr>
          <p:cNvPr id="20" name="AutoShape 27"/>
          <p:cNvSpPr>
            <a:spLocks noChangeArrowheads="1"/>
          </p:cNvSpPr>
          <p:nvPr/>
        </p:nvSpPr>
        <p:spPr bwMode="auto">
          <a:xfrm>
            <a:off x="3348672" y="4838701"/>
            <a:ext cx="2468880" cy="640080"/>
          </a:xfrm>
          <a:prstGeom prst="roundRect">
            <a:avLst>
              <a:gd name="adj" fmla="val 16667"/>
            </a:avLst>
          </a:prstGeom>
          <a:gradFill rotWithShape="1">
            <a:gsLst>
              <a:gs pos="0">
                <a:srgbClr val="9BBB59">
                  <a:lumMod val="50000"/>
                </a:srgbClr>
              </a:gs>
              <a:gs pos="80000">
                <a:srgbClr val="9BBB59">
                  <a:lumMod val="75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Protect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Portfolio’s Value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306187"/>
                                        </p:tgtEl>
                                        <p:attrNameLst>
                                          <p:attrName>style.visibility</p:attrName>
                                        </p:attrNameLst>
                                      </p:cBhvr>
                                      <p:to>
                                        <p:strVal val="visible"/>
                                      </p:to>
                                    </p:set>
                                    <p:animEffect transition="in" filter="fade">
                                      <p:cBhvr>
                                        <p:cTn id="11" dur="2000"/>
                                        <p:tgtEl>
                                          <p:spTgt spid="3061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306187"/>
                                        </p:tgtEl>
                                        <p:attrNameLst>
                                          <p:attrName>style.visibility</p:attrName>
                                        </p:attrNameLst>
                                      </p:cBhvr>
                                      <p:to>
                                        <p:strVal val="hidden"/>
                                      </p:to>
                                    </p:set>
                                  </p:childTnLst>
                                </p:cTn>
                              </p:par>
                            </p:childTnLst>
                          </p:cTn>
                        </p:par>
                        <p:par>
                          <p:cTn id="16" fill="hold" nodeType="afterGroup">
                            <p:stCondLst>
                              <p:cond delay="0"/>
                            </p:stCondLst>
                            <p:childTnLst>
                              <p:par>
                                <p:cTn id="17" presetID="10" presetClass="entr" presetSubtype="0" fill="hold" grpId="0" nodeType="afterEffect">
                                  <p:stCondLst>
                                    <p:cond delay="0"/>
                                  </p:stCondLst>
                                  <p:childTnLst>
                                    <p:set>
                                      <p:cBhvr>
                                        <p:cTn id="18" dur="1" fill="hold">
                                          <p:stCondLst>
                                            <p:cond delay="0"/>
                                          </p:stCondLst>
                                        </p:cTn>
                                        <p:tgtEl>
                                          <p:spTgt spid="306180"/>
                                        </p:tgtEl>
                                        <p:attrNameLst>
                                          <p:attrName>style.visibility</p:attrName>
                                        </p:attrNameLst>
                                      </p:cBhvr>
                                      <p:to>
                                        <p:strVal val="visible"/>
                                      </p:to>
                                    </p:set>
                                    <p:animEffect transition="in" filter="fade">
                                      <p:cBhvr>
                                        <p:cTn id="19" dur="2000"/>
                                        <p:tgtEl>
                                          <p:spTgt spid="30618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par>
                          <p:cTn id="25" fill="hold" nodeType="afterGroup">
                            <p:stCondLst>
                              <p:cond delay="500"/>
                            </p:stCondLst>
                            <p:childTnLst>
                              <p:par>
                                <p:cTn id="26" presetID="10" presetClass="entr" presetSubtype="0" fill="hold" grpId="0" nodeType="afterEffect">
                                  <p:stCondLst>
                                    <p:cond delay="500"/>
                                  </p:stCondLst>
                                  <p:childTnLst>
                                    <p:set>
                                      <p:cBhvr>
                                        <p:cTn id="27" dur="1" fill="hold">
                                          <p:stCondLst>
                                            <p:cond delay="0"/>
                                          </p:stCondLst>
                                        </p:cTn>
                                        <p:tgtEl>
                                          <p:spTgt spid="306185"/>
                                        </p:tgtEl>
                                        <p:attrNameLst>
                                          <p:attrName>style.visibility</p:attrName>
                                        </p:attrNameLst>
                                      </p:cBhvr>
                                      <p:to>
                                        <p:strVal val="visible"/>
                                      </p:to>
                                    </p:set>
                                    <p:animEffect transition="in" filter="fade">
                                      <p:cBhvr>
                                        <p:cTn id="28" dur="2000"/>
                                        <p:tgtEl>
                                          <p:spTgt spid="30618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6185"/>
                                        </p:tgtEl>
                                        <p:attrNameLst>
                                          <p:attrName>style.visibility</p:attrName>
                                        </p:attrNameLst>
                                      </p:cBhvr>
                                      <p:to>
                                        <p:strVal val="hidden"/>
                                      </p:to>
                                    </p:set>
                                  </p:childTnLst>
                                </p:cTn>
                              </p:par>
                            </p:childTnLst>
                          </p:cTn>
                        </p:par>
                        <p:par>
                          <p:cTn id="33" fill="hold" nodeType="afterGroup">
                            <p:stCondLst>
                              <p:cond delay="0"/>
                            </p:stCondLst>
                            <p:childTnLst>
                              <p:par>
                                <p:cTn id="34" presetID="10" presetClass="entr" presetSubtype="0" fill="hold" grpId="0" nodeType="afterEffect">
                                  <p:stCondLst>
                                    <p:cond delay="0"/>
                                  </p:stCondLst>
                                  <p:childTnLst>
                                    <p:set>
                                      <p:cBhvr>
                                        <p:cTn id="35" dur="1" fill="hold">
                                          <p:stCondLst>
                                            <p:cond delay="0"/>
                                          </p:stCondLst>
                                        </p:cTn>
                                        <p:tgtEl>
                                          <p:spTgt spid="306181"/>
                                        </p:tgtEl>
                                        <p:attrNameLst>
                                          <p:attrName>style.visibility</p:attrName>
                                        </p:attrNameLst>
                                      </p:cBhvr>
                                      <p:to>
                                        <p:strVal val="visible"/>
                                      </p:to>
                                    </p:set>
                                    <p:animEffect transition="in" filter="fade">
                                      <p:cBhvr>
                                        <p:cTn id="36" dur="2000"/>
                                        <p:tgtEl>
                                          <p:spTgt spid="306181"/>
                                        </p:tgtEl>
                                      </p:cBhvr>
                                    </p:animEffect>
                                  </p:childTnLst>
                                </p:cTn>
                              </p:par>
                            </p:childTnLst>
                          </p:cTn>
                        </p:par>
                      </p:childTnLst>
                    </p:cTn>
                  </p:par>
                  <p:par>
                    <p:cTn id="37" fill="hold">
                      <p:stCondLst>
                        <p:cond delay="indefinite"/>
                      </p:stCondLst>
                      <p:childTnLst>
                        <p:par>
                          <p:cTn id="38" fill="hold" nodeType="after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par>
                          <p:cTn id="42" fill="hold">
                            <p:stCondLst>
                              <p:cond delay="500"/>
                            </p:stCondLst>
                            <p:childTnLst>
                              <p:par>
                                <p:cTn id="43" presetID="10" presetClass="entr" presetSubtype="0" fill="hold" grpId="0" nodeType="afterEffect">
                                  <p:stCondLst>
                                    <p:cond delay="500"/>
                                  </p:stCondLst>
                                  <p:childTnLst>
                                    <p:set>
                                      <p:cBhvr>
                                        <p:cTn id="44" dur="1" fill="hold">
                                          <p:stCondLst>
                                            <p:cond delay="0"/>
                                          </p:stCondLst>
                                        </p:cTn>
                                        <p:tgtEl>
                                          <p:spTgt spid="306190"/>
                                        </p:tgtEl>
                                        <p:attrNameLst>
                                          <p:attrName>style.visibility</p:attrName>
                                        </p:attrNameLst>
                                      </p:cBhvr>
                                      <p:to>
                                        <p:strVal val="visible"/>
                                      </p:to>
                                    </p:set>
                                    <p:animEffect transition="in" filter="fade">
                                      <p:cBhvr>
                                        <p:cTn id="45" dur="2000"/>
                                        <p:tgtEl>
                                          <p:spTgt spid="30619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306190"/>
                                        </p:tgtEl>
                                        <p:attrNameLst>
                                          <p:attrName>style.visibility</p:attrName>
                                        </p:attrNameLst>
                                      </p:cBhvr>
                                      <p:to>
                                        <p:strVal val="hidden"/>
                                      </p:to>
                                    </p:set>
                                  </p:childTnLst>
                                </p:cTn>
                              </p:par>
                            </p:childTnLst>
                          </p:cTn>
                        </p:par>
                        <p:par>
                          <p:cTn id="50" fill="hold" nodeType="afterGroup">
                            <p:stCondLst>
                              <p:cond delay="0"/>
                            </p:stCondLst>
                            <p:childTnLst>
                              <p:par>
                                <p:cTn id="51" presetID="10" presetClass="entr" presetSubtype="0" fill="hold" grpId="0" nodeType="afterEffect">
                                  <p:stCondLst>
                                    <p:cond delay="0"/>
                                  </p:stCondLst>
                                  <p:childTnLst>
                                    <p:set>
                                      <p:cBhvr>
                                        <p:cTn id="52" dur="1" fill="hold">
                                          <p:stCondLst>
                                            <p:cond delay="0"/>
                                          </p:stCondLst>
                                        </p:cTn>
                                        <p:tgtEl>
                                          <p:spTgt spid="306182"/>
                                        </p:tgtEl>
                                        <p:attrNameLst>
                                          <p:attrName>style.visibility</p:attrName>
                                        </p:attrNameLst>
                                      </p:cBhvr>
                                      <p:to>
                                        <p:strVal val="visible"/>
                                      </p:to>
                                    </p:set>
                                    <p:animEffect transition="in" filter="fade">
                                      <p:cBhvr>
                                        <p:cTn id="53" dur="2000"/>
                                        <p:tgtEl>
                                          <p:spTgt spid="306182"/>
                                        </p:tgtEl>
                                      </p:cBhvr>
                                    </p:animEffect>
                                  </p:childTnLst>
                                </p:cTn>
                              </p:par>
                            </p:childTnLst>
                          </p:cTn>
                        </p:par>
                      </p:childTnLst>
                    </p:cTn>
                  </p:par>
                  <p:par>
                    <p:cTn id="54" fill="hold">
                      <p:stCondLst>
                        <p:cond delay="indefinite"/>
                      </p:stCondLst>
                      <p:childTnLst>
                        <p:par>
                          <p:cTn id="55" fill="hold" nodeType="after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par>
                          <p:cTn id="59" fill="hold">
                            <p:stCondLst>
                              <p:cond delay="500"/>
                            </p:stCondLst>
                            <p:childTnLst>
                              <p:par>
                                <p:cTn id="60" presetID="10" presetClass="entr" presetSubtype="0" fill="hold" grpId="0" nodeType="afterEffect">
                                  <p:stCondLst>
                                    <p:cond delay="500"/>
                                  </p:stCondLst>
                                  <p:childTnLst>
                                    <p:set>
                                      <p:cBhvr>
                                        <p:cTn id="61" dur="1" fill="hold">
                                          <p:stCondLst>
                                            <p:cond delay="0"/>
                                          </p:stCondLst>
                                        </p:cTn>
                                        <p:tgtEl>
                                          <p:spTgt spid="306186"/>
                                        </p:tgtEl>
                                        <p:attrNameLst>
                                          <p:attrName>style.visibility</p:attrName>
                                        </p:attrNameLst>
                                      </p:cBhvr>
                                      <p:to>
                                        <p:strVal val="visible"/>
                                      </p:to>
                                    </p:set>
                                    <p:animEffect transition="in" filter="fade">
                                      <p:cBhvr>
                                        <p:cTn id="62" dur="2000"/>
                                        <p:tgtEl>
                                          <p:spTgt spid="30618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6183"/>
                                        </p:tgtEl>
                                        <p:attrNameLst>
                                          <p:attrName>style.visibility</p:attrName>
                                        </p:attrNameLst>
                                      </p:cBhvr>
                                      <p:to>
                                        <p:strVal val="visible"/>
                                      </p:to>
                                    </p:set>
                                    <p:animEffect transition="in" filter="fade">
                                      <p:cBhvr>
                                        <p:cTn id="67" dur="2000"/>
                                        <p:tgtEl>
                                          <p:spTgt spid="306183"/>
                                        </p:tgtEl>
                                      </p:cBhvr>
                                    </p:animEffect>
                                  </p:childTnLst>
                                </p:cTn>
                              </p:par>
                            </p:childTnLst>
                          </p:cTn>
                        </p:par>
                        <p:par>
                          <p:cTn id="68" fill="hold" nodeType="afterGroup">
                            <p:stCondLst>
                              <p:cond delay="2000"/>
                            </p:stCondLst>
                            <p:childTnLst>
                              <p:par>
                                <p:cTn id="69" presetID="1" presetClass="entr" presetSubtype="0" fill="hold" grpId="2" nodeType="afterEffect">
                                  <p:stCondLst>
                                    <p:cond delay="0"/>
                                  </p:stCondLst>
                                  <p:childTnLst>
                                    <p:set>
                                      <p:cBhvr>
                                        <p:cTn id="70" dur="1" fill="hold">
                                          <p:stCondLst>
                                            <p:cond delay="0"/>
                                          </p:stCondLst>
                                        </p:cTn>
                                        <p:tgtEl>
                                          <p:spTgt spid="306187"/>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306185"/>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306190"/>
                                        </p:tgtEl>
                                        <p:attrNameLst>
                                          <p:attrName>style.visibility</p:attrName>
                                        </p:attrNameLst>
                                      </p:cBhvr>
                                      <p:to>
                                        <p:strVal val="visible"/>
                                      </p:to>
                                    </p:set>
                                  </p:childTnLst>
                                </p:cTn>
                              </p:par>
                            </p:childTnLst>
                          </p:cTn>
                        </p:par>
                        <p:par>
                          <p:cTn id="75" fill="hold" nodeType="afterGroup">
                            <p:stCondLst>
                              <p:cond delay="2000"/>
                            </p:stCondLst>
                            <p:childTnLst>
                              <p:par>
                                <p:cTn id="76" presetID="35" presetClass="entr" presetSubtype="0" fill="hold" grpId="0" nodeType="afterEffect">
                                  <p:stCondLst>
                                    <p:cond delay="0"/>
                                  </p:stCondLst>
                                  <p:childTnLst>
                                    <p:set>
                                      <p:cBhvr>
                                        <p:cTn id="77" dur="1" fill="hold">
                                          <p:stCondLst>
                                            <p:cond delay="0"/>
                                          </p:stCondLst>
                                        </p:cTn>
                                        <p:tgtEl>
                                          <p:spTgt spid="306193"/>
                                        </p:tgtEl>
                                        <p:attrNameLst>
                                          <p:attrName>style.visibility</p:attrName>
                                        </p:attrNameLst>
                                      </p:cBhvr>
                                      <p:to>
                                        <p:strVal val="visible"/>
                                      </p:to>
                                    </p:set>
                                    <p:animEffect transition="in" filter="fade">
                                      <p:cBhvr>
                                        <p:cTn id="78" dur="2000"/>
                                        <p:tgtEl>
                                          <p:spTgt spid="306193"/>
                                        </p:tgtEl>
                                      </p:cBhvr>
                                    </p:animEffect>
                                    <p:anim calcmode="lin" valueType="num">
                                      <p:cBhvr>
                                        <p:cTn id="79" dur="2000" fill="hold"/>
                                        <p:tgtEl>
                                          <p:spTgt spid="306193"/>
                                        </p:tgtEl>
                                        <p:attrNameLst>
                                          <p:attrName>style.rotation</p:attrName>
                                        </p:attrNameLst>
                                      </p:cBhvr>
                                      <p:tavLst>
                                        <p:tav tm="0">
                                          <p:val>
                                            <p:fltVal val="720"/>
                                          </p:val>
                                        </p:tav>
                                        <p:tav tm="100000">
                                          <p:val>
                                            <p:fltVal val="0"/>
                                          </p:val>
                                        </p:tav>
                                      </p:tavLst>
                                    </p:anim>
                                    <p:anim calcmode="lin" valueType="num">
                                      <p:cBhvr>
                                        <p:cTn id="80" dur="2000" fill="hold"/>
                                        <p:tgtEl>
                                          <p:spTgt spid="306193"/>
                                        </p:tgtEl>
                                        <p:attrNameLst>
                                          <p:attrName>ppt_h</p:attrName>
                                        </p:attrNameLst>
                                      </p:cBhvr>
                                      <p:tavLst>
                                        <p:tav tm="0">
                                          <p:val>
                                            <p:fltVal val="0"/>
                                          </p:val>
                                        </p:tav>
                                        <p:tav tm="100000">
                                          <p:val>
                                            <p:strVal val="#ppt_h"/>
                                          </p:val>
                                        </p:tav>
                                      </p:tavLst>
                                    </p:anim>
                                    <p:anim calcmode="lin" valueType="num">
                                      <p:cBhvr>
                                        <p:cTn id="81" dur="2000" fill="hold"/>
                                        <p:tgtEl>
                                          <p:spTgt spid="30619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0" grpId="0" animBg="1"/>
      <p:bldP spid="306181" grpId="0" animBg="1"/>
      <p:bldP spid="306182" grpId="0" animBg="1"/>
      <p:bldP spid="306183" grpId="0" animBg="1"/>
      <p:bldP spid="306185" grpId="0"/>
      <p:bldP spid="306185" grpId="1"/>
      <p:bldP spid="306185" grpId="2"/>
      <p:bldP spid="306186" grpId="0"/>
      <p:bldP spid="306187" grpId="0"/>
      <p:bldP spid="306187" grpId="1"/>
      <p:bldP spid="306187" grpId="2"/>
      <p:bldP spid="306190" grpId="0"/>
      <p:bldP spid="306190" grpId="1"/>
      <p:bldP spid="306190" grpId="2"/>
      <p:bldP spid="306193" grpId="0"/>
      <p:bldP spid="16" grpId="0" animBg="1"/>
      <p:bldP spid="18" grpId="0" animBg="1"/>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80" name="Oval 12"/>
          <p:cNvSpPr>
            <a:spLocks noChangeArrowheads="1"/>
          </p:cNvSpPr>
          <p:nvPr/>
        </p:nvSpPr>
        <p:spPr bwMode="auto">
          <a:xfrm>
            <a:off x="354013" y="1473200"/>
            <a:ext cx="8435975" cy="4711700"/>
          </a:xfrm>
          <a:prstGeom prst="ellipse">
            <a:avLst/>
          </a:prstGeom>
          <a:gradFill rotWithShape="1">
            <a:gsLst>
              <a:gs pos="0">
                <a:srgbClr val="FFFFC1"/>
              </a:gs>
              <a:gs pos="100000">
                <a:srgbClr val="FFFFC1">
                  <a:gamma/>
                  <a:tint val="0"/>
                  <a:invGamma/>
                </a:srgbClr>
              </a:gs>
            </a:gsLst>
            <a:lin ang="2700000" scaled="1"/>
          </a:gradFill>
          <a:ln w="12700">
            <a:solidFill>
              <a:srgbClr val="FF9900"/>
            </a:solidFill>
            <a:prstDash val="sysDot"/>
            <a:round/>
            <a:headEnd/>
            <a:tailEnd/>
          </a:ln>
          <a:effectLst>
            <a:outerShdw dist="107763" dir="8100000" algn="ctr" rotWithShape="0">
              <a:schemeClr val="bg2">
                <a:alpha val="50000"/>
              </a:schemeClr>
            </a:outerShdw>
          </a:effectLst>
        </p:spPr>
        <p:txBody>
          <a:bodyPr wrap="none" anchor="ctr"/>
          <a:lstStyle/>
          <a:p>
            <a:endParaRPr lang="en-US"/>
          </a:p>
        </p:txBody>
      </p:sp>
      <p:sp>
        <p:nvSpPr>
          <p:cNvPr id="237581" name="Text Box 13"/>
          <p:cNvSpPr txBox="1">
            <a:spLocks noChangeArrowheads="1"/>
          </p:cNvSpPr>
          <p:nvPr/>
        </p:nvSpPr>
        <p:spPr bwMode="auto">
          <a:xfrm>
            <a:off x="2641600" y="1593850"/>
            <a:ext cx="3860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solidFill>
                  <a:srgbClr val="CC3300"/>
                </a:solidFill>
              </a:rPr>
              <a:t>PORTFOLIO GOVERNANCE</a:t>
            </a:r>
            <a:br>
              <a:rPr lang="en-US" sz="2000">
                <a:solidFill>
                  <a:srgbClr val="CC3300"/>
                </a:solidFill>
              </a:rPr>
            </a:br>
            <a:r>
              <a:rPr lang="en-US" sz="1600">
                <a:solidFill>
                  <a:srgbClr val="CC3300"/>
                </a:solidFill>
              </a:rPr>
              <a:t>(Strategic Direction)</a:t>
            </a:r>
          </a:p>
        </p:txBody>
      </p:sp>
      <p:sp>
        <p:nvSpPr>
          <p:cNvPr id="237586" name="AutoShape 18"/>
          <p:cNvSpPr>
            <a:spLocks noChangeArrowheads="1"/>
          </p:cNvSpPr>
          <p:nvPr/>
        </p:nvSpPr>
        <p:spPr bwMode="auto">
          <a:xfrm rot="5400000">
            <a:off x="6491288" y="2659063"/>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7" name="AutoShape 19"/>
          <p:cNvSpPr>
            <a:spLocks noChangeArrowheads="1"/>
          </p:cNvSpPr>
          <p:nvPr/>
        </p:nvSpPr>
        <p:spPr bwMode="auto">
          <a:xfrm rot="10800000">
            <a:off x="6348413" y="4724400"/>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8" name="AutoShape 20"/>
          <p:cNvSpPr>
            <a:spLocks noChangeArrowheads="1"/>
          </p:cNvSpPr>
          <p:nvPr/>
        </p:nvSpPr>
        <p:spPr bwMode="auto">
          <a:xfrm rot="16200000">
            <a:off x="1830388" y="4667250"/>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9" name="AutoShape 21"/>
          <p:cNvSpPr>
            <a:spLocks noChangeArrowheads="1"/>
          </p:cNvSpPr>
          <p:nvPr/>
        </p:nvSpPr>
        <p:spPr bwMode="auto">
          <a:xfrm>
            <a:off x="1944688" y="2597150"/>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90" name="Text Box 22"/>
          <p:cNvSpPr txBox="1">
            <a:spLocks noChangeArrowheads="1"/>
          </p:cNvSpPr>
          <p:nvPr/>
        </p:nvSpPr>
        <p:spPr bwMode="auto">
          <a:xfrm>
            <a:off x="334963" y="714375"/>
            <a:ext cx="8605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A good governance structure is central to making PPM work. </a:t>
            </a:r>
          </a:p>
        </p:txBody>
      </p:sp>
      <p:sp>
        <p:nvSpPr>
          <p:cNvPr id="14" name="AutoShape 24"/>
          <p:cNvSpPr>
            <a:spLocks noChangeArrowheads="1"/>
          </p:cNvSpPr>
          <p:nvPr/>
        </p:nvSpPr>
        <p:spPr bwMode="auto">
          <a:xfrm>
            <a:off x="3418522" y="2552288"/>
            <a:ext cx="2468880" cy="640080"/>
          </a:xfrm>
          <a:prstGeom prst="roundRect">
            <a:avLst>
              <a:gd name="adj" fmla="val 16667"/>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Select the Right </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Projects</a:t>
            </a:r>
          </a:p>
        </p:txBody>
      </p:sp>
      <p:sp>
        <p:nvSpPr>
          <p:cNvPr id="15" name="AutoShape 25"/>
          <p:cNvSpPr>
            <a:spLocks noChangeArrowheads="1"/>
          </p:cNvSpPr>
          <p:nvPr/>
        </p:nvSpPr>
        <p:spPr bwMode="auto">
          <a:xfrm>
            <a:off x="6182365" y="3821747"/>
            <a:ext cx="2103120" cy="640080"/>
          </a:xfrm>
          <a:prstGeom prst="roundRect">
            <a:avLst>
              <a:gd name="adj" fmla="val 1666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Optimize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a:t>
            </a:r>
          </a:p>
        </p:txBody>
      </p:sp>
      <p:sp>
        <p:nvSpPr>
          <p:cNvPr id="16" name="AutoShape 27"/>
          <p:cNvSpPr>
            <a:spLocks noChangeArrowheads="1"/>
          </p:cNvSpPr>
          <p:nvPr/>
        </p:nvSpPr>
        <p:spPr bwMode="auto">
          <a:xfrm>
            <a:off x="3418522" y="5162550"/>
            <a:ext cx="2468880" cy="640080"/>
          </a:xfrm>
          <a:prstGeom prst="roundRect">
            <a:avLst>
              <a:gd name="adj" fmla="val 16667"/>
            </a:avLst>
          </a:prstGeom>
          <a:gradFill rotWithShape="1">
            <a:gsLst>
              <a:gs pos="0">
                <a:srgbClr val="9BBB59">
                  <a:lumMod val="50000"/>
                </a:srgbClr>
              </a:gs>
              <a:gs pos="80000">
                <a:srgbClr val="9BBB59">
                  <a:lumMod val="75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Protect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Portfolio’s Value</a:t>
            </a:r>
          </a:p>
        </p:txBody>
      </p:sp>
      <p:sp>
        <p:nvSpPr>
          <p:cNvPr id="17" name="AutoShape 26"/>
          <p:cNvSpPr>
            <a:spLocks noChangeArrowheads="1"/>
          </p:cNvSpPr>
          <p:nvPr/>
        </p:nvSpPr>
        <p:spPr bwMode="auto">
          <a:xfrm>
            <a:off x="999020" y="3821747"/>
            <a:ext cx="2103120" cy="640080"/>
          </a:xfrm>
          <a:prstGeom prst="roundRect">
            <a:avLst>
              <a:gd name="adj"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Mature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 Processes</a:t>
            </a:r>
          </a:p>
        </p:txBody>
      </p:sp>
      <p:sp>
        <p:nvSpPr>
          <p:cNvPr id="237591" name="Text Box 23"/>
          <p:cNvSpPr txBox="1">
            <a:spLocks noChangeArrowheads="1"/>
          </p:cNvSpPr>
          <p:nvPr/>
        </p:nvSpPr>
        <p:spPr bwMode="auto">
          <a:xfrm>
            <a:off x="3222625" y="3486150"/>
            <a:ext cx="28606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dirty="0"/>
              <a:t>“Portfolio management without governance is an empty concept.”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7591"/>
                                        </p:tgtEl>
                                        <p:attrNameLst>
                                          <p:attrName>style.visibility</p:attrName>
                                        </p:attrNameLst>
                                      </p:cBhvr>
                                      <p:to>
                                        <p:strVal val="visible"/>
                                      </p:to>
                                    </p:set>
                                    <p:animEffect transition="in" filter="fade">
                                      <p:cBhvr>
                                        <p:cTn id="7" dur="2000"/>
                                        <p:tgtEl>
                                          <p:spTgt spid="237591"/>
                                        </p:tgtEl>
                                      </p:cBhvr>
                                    </p:animEffect>
                                  </p:childTnLst>
                                </p:cTn>
                              </p:par>
                            </p:childTnLst>
                          </p:cTn>
                        </p:par>
                        <p:par>
                          <p:cTn id="8" fill="hold" nodeType="afterGroup">
                            <p:stCondLst>
                              <p:cond delay="2000"/>
                            </p:stCondLst>
                            <p:childTnLst>
                              <p:par>
                                <p:cTn id="9" presetID="6" presetClass="emph" presetSubtype="0" fill="hold" grpId="1" nodeType="afterEffect">
                                  <p:stCondLst>
                                    <p:cond delay="0"/>
                                  </p:stCondLst>
                                  <p:childTnLst>
                                    <p:animScale>
                                      <p:cBhvr>
                                        <p:cTn id="10" dur="1000" fill="hold"/>
                                        <p:tgtEl>
                                          <p:spTgt spid="23759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91" grpId="0"/>
      <p:bldP spid="237591"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Text Box 2"/>
          <p:cNvSpPr txBox="1">
            <a:spLocks noChangeArrowheads="1"/>
          </p:cNvSpPr>
          <p:nvPr/>
        </p:nvSpPr>
        <p:spPr bwMode="auto">
          <a:xfrm>
            <a:off x="334963" y="1038225"/>
            <a:ext cx="85217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b="1"/>
              <a:t>Portfolio governance answers three main questions:</a:t>
            </a:r>
          </a:p>
        </p:txBody>
      </p:sp>
      <p:sp>
        <p:nvSpPr>
          <p:cNvPr id="390147" name="Rectangle 3"/>
          <p:cNvSpPr>
            <a:spLocks noGrp="1" noChangeArrowheads="1"/>
          </p:cNvSpPr>
          <p:nvPr>
            <p:ph type="title"/>
          </p:nvPr>
        </p:nvSpPr>
        <p:spPr bwMode="auto">
          <a:xfrm>
            <a:off x="317500" y="6477000"/>
            <a:ext cx="8229600" cy="381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200">
                <a:solidFill>
                  <a:schemeClr val="bg1"/>
                </a:solidFill>
              </a:rPr>
              <a:t>Management Disciplines</a:t>
            </a:r>
          </a:p>
        </p:txBody>
      </p:sp>
      <p:sp>
        <p:nvSpPr>
          <p:cNvPr id="390148" name="Text Box 4"/>
          <p:cNvSpPr txBox="1">
            <a:spLocks noChangeArrowheads="1"/>
          </p:cNvSpPr>
          <p:nvPr/>
        </p:nvSpPr>
        <p:spPr bwMode="auto">
          <a:xfrm>
            <a:off x="595313" y="2274888"/>
            <a:ext cx="76485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1) </a:t>
            </a:r>
            <a:r>
              <a:rPr lang="en-US" sz="2400" b="1"/>
              <a:t>What </a:t>
            </a:r>
            <a:r>
              <a:rPr lang="en-US" sz="2400"/>
              <a:t>type of portfolio decisions need to be made?</a:t>
            </a:r>
          </a:p>
          <a:p>
            <a:endParaRPr lang="en-US" sz="2400"/>
          </a:p>
          <a:p>
            <a:r>
              <a:rPr lang="en-US" sz="2400"/>
              <a:t>2) </a:t>
            </a:r>
            <a:r>
              <a:rPr lang="en-US" sz="2400" b="1"/>
              <a:t>Who</a:t>
            </a:r>
            <a:r>
              <a:rPr lang="en-US" sz="2400"/>
              <a:t> makes the portfolio decisions?</a:t>
            </a:r>
          </a:p>
          <a:p>
            <a:r>
              <a:rPr lang="en-US" sz="2400"/>
              <a:t/>
            </a:r>
            <a:br>
              <a:rPr lang="en-US" sz="2400"/>
            </a:br>
            <a:r>
              <a:rPr lang="en-US" sz="2400"/>
              <a:t>3) </a:t>
            </a:r>
            <a:r>
              <a:rPr lang="en-US" sz="2400" b="1"/>
              <a:t>How</a:t>
            </a:r>
            <a:r>
              <a:rPr lang="en-US" sz="2400"/>
              <a:t> and </a:t>
            </a:r>
            <a:r>
              <a:rPr lang="en-US" sz="2400" b="1"/>
              <a:t>when</a:t>
            </a:r>
            <a:r>
              <a:rPr lang="en-US" sz="2400"/>
              <a:t> are the decisions made?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01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0148">
                                            <p:txEl>
                                              <p:pRg st="2" end="2"/>
                                            </p:txEl>
                                          </p:spTgt>
                                        </p:tgtEl>
                                        <p:attrNameLst>
                                          <p:attrName>style.visibility</p:attrName>
                                        </p:attrNameLst>
                                      </p:cBhvr>
                                      <p:to>
                                        <p:strVal val="visible"/>
                                      </p:to>
                                    </p:set>
                                  </p:childTnLst>
                                </p:cTn>
                              </p:par>
                              <p:par>
                                <p:cTn id="11" presetID="3" presetClass="emph" presetSubtype="2" fill="hold" nodeType="withEffect">
                                  <p:stCondLst>
                                    <p:cond delay="0"/>
                                  </p:stCondLst>
                                  <p:childTnLst>
                                    <p:animClr clrSpc="rgb" dir="cw">
                                      <p:cBhvr override="childStyle">
                                        <p:cTn id="12" dur="500" fill="hold"/>
                                        <p:tgtEl>
                                          <p:spTgt spid="390148">
                                            <p:txEl>
                                              <p:pRg st="0" end="0"/>
                                            </p:txEl>
                                          </p:spTgt>
                                        </p:tgtEl>
                                        <p:attrNameLst>
                                          <p:attrName>style.color</p:attrName>
                                        </p:attrNameLst>
                                      </p:cBhvr>
                                      <p:to>
                                        <a:srgbClr val="C0C0C0"/>
                                      </p:to>
                                    </p:animClr>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90148">
                                            <p:txEl>
                                              <p:pRg st="3" end="3"/>
                                            </p:txEl>
                                          </p:spTgt>
                                        </p:tgtEl>
                                        <p:attrNameLst>
                                          <p:attrName>style.visibility</p:attrName>
                                        </p:attrNameLst>
                                      </p:cBhvr>
                                      <p:to>
                                        <p:strVal val="visible"/>
                                      </p:to>
                                    </p:set>
                                  </p:childTnLst>
                                </p:cTn>
                              </p:par>
                              <p:par>
                                <p:cTn id="17" presetID="3" presetClass="emph" presetSubtype="2" fill="hold" nodeType="withEffect">
                                  <p:stCondLst>
                                    <p:cond delay="0"/>
                                  </p:stCondLst>
                                  <p:childTnLst>
                                    <p:animClr clrSpc="rgb" dir="cw">
                                      <p:cBhvr override="childStyle">
                                        <p:cTn id="18" dur="500" fill="hold"/>
                                        <p:tgtEl>
                                          <p:spTgt spid="390148">
                                            <p:txEl>
                                              <p:pRg st="2" end="2"/>
                                            </p:txEl>
                                          </p:spTgt>
                                        </p:tgtEl>
                                        <p:attrNameLst>
                                          <p:attrName>style.color</p:attrName>
                                        </p:attrNameLst>
                                      </p:cBhvr>
                                      <p:to>
                                        <a:srgbClr val="C0C0C0"/>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nodeType="clickEffect">
                                  <p:stCondLst>
                                    <p:cond delay="0"/>
                                  </p:stCondLst>
                                  <p:childTnLst>
                                    <p:animClr clrSpc="rgb" dir="cw">
                                      <p:cBhvr override="childStyle">
                                        <p:cTn id="22" dur="500" fill="hold"/>
                                        <p:tgtEl>
                                          <p:spTgt spid="390148">
                                            <p:txEl>
                                              <p:pRg st="3" end="3"/>
                                            </p:txEl>
                                          </p:spTgt>
                                        </p:tgtEl>
                                        <p:attrNameLst>
                                          <p:attrName>style.color</p:attrName>
                                        </p:attrNameLst>
                                      </p:cBhvr>
                                      <p:to>
                                        <a:srgbClr val="C0C0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2499" name="Group 3"/>
          <p:cNvGrpSpPr>
            <a:grpSpLocks/>
          </p:cNvGrpSpPr>
          <p:nvPr/>
        </p:nvGrpSpPr>
        <p:grpSpPr bwMode="auto">
          <a:xfrm>
            <a:off x="5748338" y="1262063"/>
            <a:ext cx="228600" cy="733425"/>
            <a:chOff x="3174" y="636"/>
            <a:chExt cx="144" cy="462"/>
          </a:xfrm>
        </p:grpSpPr>
        <p:sp>
          <p:nvSpPr>
            <p:cNvPr id="362500" name="Oval 4"/>
            <p:cNvSpPr>
              <a:spLocks noChangeArrowheads="1"/>
            </p:cNvSpPr>
            <p:nvPr/>
          </p:nvSpPr>
          <p:spPr bwMode="auto">
            <a:xfrm>
              <a:off x="3174" y="636"/>
              <a:ext cx="144" cy="96"/>
            </a:xfrm>
            <a:prstGeom prst="ellipse">
              <a:avLst/>
            </a:prstGeom>
            <a:solidFill>
              <a:srgbClr val="0000FF"/>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01" name="Oval 5"/>
            <p:cNvSpPr>
              <a:spLocks noChangeArrowheads="1"/>
            </p:cNvSpPr>
            <p:nvPr/>
          </p:nvSpPr>
          <p:spPr bwMode="auto">
            <a:xfrm>
              <a:off x="3174" y="1002"/>
              <a:ext cx="144" cy="96"/>
            </a:xfrm>
            <a:prstGeom prst="ellipse">
              <a:avLst/>
            </a:prstGeom>
            <a:solidFill>
              <a:srgbClr val="FFFF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02" name="Oval 6"/>
            <p:cNvSpPr>
              <a:spLocks noChangeArrowheads="1"/>
            </p:cNvSpPr>
            <p:nvPr/>
          </p:nvSpPr>
          <p:spPr bwMode="auto">
            <a:xfrm>
              <a:off x="3174" y="819"/>
              <a:ext cx="144" cy="96"/>
            </a:xfrm>
            <a:prstGeom prst="ellipse">
              <a:avLst/>
            </a:prstGeom>
            <a:solidFill>
              <a:srgbClr val="FF00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2515" name="AutoShape 19"/>
          <p:cNvSpPr>
            <a:spLocks noChangeArrowheads="1"/>
          </p:cNvSpPr>
          <p:nvPr/>
        </p:nvSpPr>
        <p:spPr bwMode="auto">
          <a:xfrm rot="5400000">
            <a:off x="6262688" y="1509713"/>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16" name="AutoShape 20"/>
          <p:cNvSpPr>
            <a:spLocks noChangeArrowheads="1"/>
          </p:cNvSpPr>
          <p:nvPr/>
        </p:nvSpPr>
        <p:spPr bwMode="auto">
          <a:xfrm rot="10800000">
            <a:off x="6169025" y="5614988"/>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17" name="AutoShape 21"/>
          <p:cNvSpPr>
            <a:spLocks noChangeArrowheads="1"/>
          </p:cNvSpPr>
          <p:nvPr/>
        </p:nvSpPr>
        <p:spPr bwMode="auto">
          <a:xfrm>
            <a:off x="2857500" y="4710113"/>
            <a:ext cx="2916238" cy="447675"/>
          </a:xfrm>
          <a:prstGeom prst="rightArrow">
            <a:avLst>
              <a:gd name="adj1" fmla="val 50000"/>
              <a:gd name="adj2" fmla="val 58145"/>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200" b="1" i="1"/>
          </a:p>
        </p:txBody>
      </p:sp>
      <p:grpSp>
        <p:nvGrpSpPr>
          <p:cNvPr id="362568" name="Group 72"/>
          <p:cNvGrpSpPr>
            <a:grpSpLocks/>
          </p:cNvGrpSpPr>
          <p:nvPr/>
        </p:nvGrpSpPr>
        <p:grpSpPr bwMode="auto">
          <a:xfrm>
            <a:off x="1839913" y="1409700"/>
            <a:ext cx="3740150" cy="447675"/>
            <a:chOff x="1159" y="888"/>
            <a:chExt cx="2520" cy="282"/>
          </a:xfrm>
        </p:grpSpPr>
        <p:sp>
          <p:nvSpPr>
            <p:cNvPr id="362518" name="Line 22"/>
            <p:cNvSpPr>
              <a:spLocks noChangeShapeType="1"/>
            </p:cNvSpPr>
            <p:nvPr/>
          </p:nvSpPr>
          <p:spPr bwMode="auto">
            <a:xfrm>
              <a:off x="1159" y="1029"/>
              <a:ext cx="2520"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2519" name="Line 23"/>
            <p:cNvSpPr>
              <a:spLocks noChangeShapeType="1"/>
            </p:cNvSpPr>
            <p:nvPr/>
          </p:nvSpPr>
          <p:spPr bwMode="auto">
            <a:xfrm>
              <a:off x="1159" y="1170"/>
              <a:ext cx="2520"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2520" name="Line 24"/>
            <p:cNvSpPr>
              <a:spLocks noChangeShapeType="1"/>
            </p:cNvSpPr>
            <p:nvPr/>
          </p:nvSpPr>
          <p:spPr bwMode="auto">
            <a:xfrm>
              <a:off x="1159" y="888"/>
              <a:ext cx="2520"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2521" name="Line 25"/>
          <p:cNvSpPr>
            <a:spLocks noChangeShapeType="1"/>
          </p:cNvSpPr>
          <p:nvPr/>
        </p:nvSpPr>
        <p:spPr bwMode="auto">
          <a:xfrm>
            <a:off x="1839913" y="1185863"/>
            <a:ext cx="1871662"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2522" name="Line 26"/>
          <p:cNvSpPr>
            <a:spLocks noChangeShapeType="1"/>
          </p:cNvSpPr>
          <p:nvPr/>
        </p:nvSpPr>
        <p:spPr bwMode="auto">
          <a:xfrm>
            <a:off x="1839913" y="2082800"/>
            <a:ext cx="1884362"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2523" name="AutoShape 27"/>
          <p:cNvSpPr>
            <a:spLocks noChangeArrowheads="1"/>
          </p:cNvSpPr>
          <p:nvPr/>
        </p:nvSpPr>
        <p:spPr bwMode="auto">
          <a:xfrm>
            <a:off x="1047750" y="801688"/>
            <a:ext cx="1371600" cy="1682750"/>
          </a:xfrm>
          <a:prstGeom prst="roundRect">
            <a:avLst>
              <a:gd name="adj" fmla="val 16667"/>
            </a:avLst>
          </a:prstGeom>
          <a:gradFill rotWithShape="1">
            <a:gsLst>
              <a:gs pos="0">
                <a:schemeClr val="bg1"/>
              </a:gs>
              <a:gs pos="100000">
                <a:schemeClr val="bg1">
                  <a:gamma/>
                  <a:shade val="46275"/>
                  <a:invGamma/>
                </a:schemeClr>
              </a:gs>
            </a:gsLst>
            <a:lin ang="2700000" scaled="1"/>
          </a:gradFill>
          <a:ln w="9525">
            <a:solidFill>
              <a:schemeClr val="tx1"/>
            </a:solidFill>
            <a:round/>
            <a:headEnd/>
            <a:tailEnd/>
          </a:ln>
          <a:effectLst>
            <a:outerShdw dist="81320" dir="2319588" algn="ctr" rotWithShape="0">
              <a:schemeClr val="bg2">
                <a:alpha val="50000"/>
              </a:schemeClr>
            </a:outerShdw>
          </a:effectLst>
        </p:spPr>
        <p:txBody>
          <a:bodyPr wrap="none" anchor="ctr"/>
          <a:lstStyle/>
          <a:p>
            <a:endParaRPr lang="en-US"/>
          </a:p>
        </p:txBody>
      </p:sp>
      <p:grpSp>
        <p:nvGrpSpPr>
          <p:cNvPr id="362524" name="Group 28"/>
          <p:cNvGrpSpPr>
            <a:grpSpLocks/>
          </p:cNvGrpSpPr>
          <p:nvPr/>
        </p:nvGrpSpPr>
        <p:grpSpPr bwMode="auto">
          <a:xfrm>
            <a:off x="1119188" y="995363"/>
            <a:ext cx="1162050" cy="1295400"/>
            <a:chOff x="201" y="432"/>
            <a:chExt cx="732" cy="816"/>
          </a:xfrm>
        </p:grpSpPr>
        <p:grpSp>
          <p:nvGrpSpPr>
            <p:cNvPr id="362525" name="Group 29"/>
            <p:cNvGrpSpPr>
              <a:grpSpLocks/>
            </p:cNvGrpSpPr>
            <p:nvPr/>
          </p:nvGrpSpPr>
          <p:grpSpPr bwMode="auto">
            <a:xfrm>
              <a:off x="804" y="432"/>
              <a:ext cx="129" cy="816"/>
              <a:chOff x="1200" y="576"/>
              <a:chExt cx="144" cy="816"/>
            </a:xfrm>
          </p:grpSpPr>
          <p:sp>
            <p:nvSpPr>
              <p:cNvPr id="362526" name="Oval 30"/>
              <p:cNvSpPr>
                <a:spLocks noChangeArrowheads="1"/>
              </p:cNvSpPr>
              <p:nvPr/>
            </p:nvSpPr>
            <p:spPr bwMode="auto">
              <a:xfrm>
                <a:off x="1200" y="576"/>
                <a:ext cx="144" cy="96"/>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27" name="Oval 31"/>
              <p:cNvSpPr>
                <a:spLocks noChangeArrowheads="1"/>
              </p:cNvSpPr>
              <p:nvPr/>
            </p:nvSpPr>
            <p:spPr bwMode="auto">
              <a:xfrm>
                <a:off x="1200" y="720"/>
                <a:ext cx="144" cy="96"/>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28" name="Oval 32"/>
              <p:cNvSpPr>
                <a:spLocks noChangeArrowheads="1"/>
              </p:cNvSpPr>
              <p:nvPr/>
            </p:nvSpPr>
            <p:spPr bwMode="auto">
              <a:xfrm>
                <a:off x="1200" y="864"/>
                <a:ext cx="144"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29" name="Oval 33"/>
              <p:cNvSpPr>
                <a:spLocks noChangeArrowheads="1"/>
              </p:cNvSpPr>
              <p:nvPr/>
            </p:nvSpPr>
            <p:spPr bwMode="auto">
              <a:xfrm>
                <a:off x="1200" y="1008"/>
                <a:ext cx="144" cy="9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30" name="Oval 34"/>
              <p:cNvSpPr>
                <a:spLocks noChangeArrowheads="1"/>
              </p:cNvSpPr>
              <p:nvPr/>
            </p:nvSpPr>
            <p:spPr bwMode="auto">
              <a:xfrm>
                <a:off x="1200" y="1152"/>
                <a:ext cx="144"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31" name="Oval 35"/>
              <p:cNvSpPr>
                <a:spLocks noChangeArrowheads="1"/>
              </p:cNvSpPr>
              <p:nvPr/>
            </p:nvSpPr>
            <p:spPr bwMode="auto">
              <a:xfrm>
                <a:off x="1200" y="1296"/>
                <a:ext cx="144" cy="9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2532" name="Text Box 36"/>
            <p:cNvSpPr txBox="1">
              <a:spLocks noChangeArrowheads="1"/>
            </p:cNvSpPr>
            <p:nvPr/>
          </p:nvSpPr>
          <p:spPr bwMode="auto">
            <a:xfrm>
              <a:off x="201" y="495"/>
              <a:ext cx="560" cy="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1200" b="1"/>
                <a:t>Proposed Projects</a:t>
              </a:r>
            </a:p>
            <a:p>
              <a:pPr algn="ctr">
                <a:spcBef>
                  <a:spcPct val="50000"/>
                </a:spcBef>
              </a:pPr>
              <a:r>
                <a:rPr lang="en-US" sz="1200" b="1"/>
                <a:t>“Project Parking Lot”</a:t>
              </a:r>
            </a:p>
          </p:txBody>
        </p:sp>
      </p:grpSp>
      <p:sp>
        <p:nvSpPr>
          <p:cNvPr id="362533" name="Text Box 37"/>
          <p:cNvSpPr txBox="1">
            <a:spLocks noChangeArrowheads="1"/>
          </p:cNvSpPr>
          <p:nvPr/>
        </p:nvSpPr>
        <p:spPr bwMode="auto">
          <a:xfrm rot="-5400000">
            <a:off x="-157956" y="1491457"/>
            <a:ext cx="20669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a:solidFill>
                  <a:srgbClr val="FF0000"/>
                </a:solidFill>
              </a:rPr>
              <a:t>START</a:t>
            </a:r>
          </a:p>
        </p:txBody>
      </p:sp>
      <p:sp>
        <p:nvSpPr>
          <p:cNvPr id="362534" name="AutoShape 38"/>
          <p:cNvSpPr>
            <a:spLocks noChangeArrowheads="1"/>
          </p:cNvSpPr>
          <p:nvPr/>
        </p:nvSpPr>
        <p:spPr bwMode="auto">
          <a:xfrm>
            <a:off x="1349375" y="4486275"/>
            <a:ext cx="828675" cy="885825"/>
          </a:xfrm>
          <a:prstGeom prst="flowChartDecision">
            <a:avLst/>
          </a:prstGeom>
          <a:gradFill rotWithShape="1">
            <a:gsLst>
              <a:gs pos="0">
                <a:srgbClr val="C0C0C0"/>
              </a:gs>
              <a:gs pos="100000">
                <a:srgbClr val="C0C0C0">
                  <a:gamma/>
                  <a:shade val="66667"/>
                  <a:invGamma/>
                </a:srgb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100" b="1"/>
          </a:p>
        </p:txBody>
      </p:sp>
      <p:sp>
        <p:nvSpPr>
          <p:cNvPr id="362535" name="Text Box 39"/>
          <p:cNvSpPr txBox="1">
            <a:spLocks noChangeArrowheads="1"/>
          </p:cNvSpPr>
          <p:nvPr/>
        </p:nvSpPr>
        <p:spPr bwMode="auto">
          <a:xfrm>
            <a:off x="1325563" y="4657725"/>
            <a:ext cx="9144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1100" b="1"/>
              <a:t>Project</a:t>
            </a:r>
            <a:br>
              <a:rPr lang="en-US" sz="1100" b="1"/>
            </a:br>
            <a:r>
              <a:rPr lang="en-US" sz="1100" b="1"/>
              <a:t>Complete?</a:t>
            </a:r>
          </a:p>
        </p:txBody>
      </p:sp>
      <p:sp>
        <p:nvSpPr>
          <p:cNvPr id="362536" name="AutoShape 40"/>
          <p:cNvSpPr>
            <a:spLocks noChangeArrowheads="1"/>
          </p:cNvSpPr>
          <p:nvPr/>
        </p:nvSpPr>
        <p:spPr bwMode="auto">
          <a:xfrm rot="16200000">
            <a:off x="1504950" y="5529263"/>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37" name="Text Box 41"/>
          <p:cNvSpPr txBox="1">
            <a:spLocks noChangeArrowheads="1"/>
          </p:cNvSpPr>
          <p:nvPr/>
        </p:nvSpPr>
        <p:spPr bwMode="auto">
          <a:xfrm>
            <a:off x="1538288" y="4252913"/>
            <a:ext cx="4556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000" b="1" i="1">
                <a:effectLst>
                  <a:outerShdw blurRad="38100" dist="38100" dir="2700000" algn="tl">
                    <a:srgbClr val="C0C0C0"/>
                  </a:outerShdw>
                </a:effectLst>
              </a:rPr>
              <a:t>YES</a:t>
            </a:r>
          </a:p>
        </p:txBody>
      </p:sp>
      <p:sp>
        <p:nvSpPr>
          <p:cNvPr id="362538" name="Text Box 42"/>
          <p:cNvSpPr txBox="1">
            <a:spLocks noChangeArrowheads="1"/>
          </p:cNvSpPr>
          <p:nvPr/>
        </p:nvSpPr>
        <p:spPr bwMode="auto">
          <a:xfrm>
            <a:off x="2154238" y="4805363"/>
            <a:ext cx="4079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000" b="1" i="1">
                <a:effectLst>
                  <a:outerShdw blurRad="38100" dist="38100" dir="2700000" algn="tl">
                    <a:srgbClr val="C0C0C0"/>
                  </a:outerShdw>
                </a:effectLst>
              </a:rPr>
              <a:t>NO</a:t>
            </a:r>
          </a:p>
        </p:txBody>
      </p:sp>
      <p:sp>
        <p:nvSpPr>
          <p:cNvPr id="362539" name="AutoShape 43"/>
          <p:cNvSpPr>
            <a:spLocks noChangeArrowheads="1"/>
          </p:cNvSpPr>
          <p:nvPr/>
        </p:nvSpPr>
        <p:spPr bwMode="auto">
          <a:xfrm>
            <a:off x="501650" y="3314700"/>
            <a:ext cx="2574925" cy="460375"/>
          </a:xfrm>
          <a:prstGeom prst="roundRect">
            <a:avLst>
              <a:gd name="adj" fmla="val 16667"/>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dirty="0" smtClean="0"/>
              <a:t>IMPROVE PROCESSES</a:t>
            </a:r>
            <a:br>
              <a:rPr lang="en-US" sz="1400" b="1" dirty="0" smtClean="0"/>
            </a:br>
            <a:r>
              <a:rPr lang="en-US" sz="1400" b="1" dirty="0" smtClean="0"/>
              <a:t>VALIDATE BENEFITS</a:t>
            </a:r>
            <a:endParaRPr lang="en-US" sz="1400" b="1" dirty="0"/>
          </a:p>
        </p:txBody>
      </p:sp>
      <p:sp>
        <p:nvSpPr>
          <p:cNvPr id="362540" name="Rectangle 44"/>
          <p:cNvSpPr>
            <a:spLocks noGrp="1" noChangeArrowheads="1"/>
          </p:cNvSpPr>
          <p:nvPr>
            <p:ph type="title"/>
          </p:nvPr>
        </p:nvSpPr>
        <p:spPr bwMode="auto">
          <a:xfrm>
            <a:off x="7797800" y="6438900"/>
            <a:ext cx="1346200" cy="254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000">
                <a:solidFill>
                  <a:schemeClr val="bg1"/>
                </a:solidFill>
              </a:rPr>
              <a:t>PORTFOLIO LIFECYCLE</a:t>
            </a:r>
          </a:p>
        </p:txBody>
      </p:sp>
      <p:sp>
        <p:nvSpPr>
          <p:cNvPr id="362541" name="Text Box 45"/>
          <p:cNvSpPr txBox="1">
            <a:spLocks noChangeArrowheads="1"/>
          </p:cNvSpPr>
          <p:nvPr/>
        </p:nvSpPr>
        <p:spPr bwMode="auto">
          <a:xfrm>
            <a:off x="7224713" y="763588"/>
            <a:ext cx="1670050" cy="4286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1100" b="1">
                <a:solidFill>
                  <a:srgbClr val="000000"/>
                </a:solidFill>
              </a:rPr>
              <a:t>Portfolio Management Team Activities</a:t>
            </a:r>
          </a:p>
        </p:txBody>
      </p:sp>
      <p:sp>
        <p:nvSpPr>
          <p:cNvPr id="362542" name="AutoShape 46"/>
          <p:cNvSpPr>
            <a:spLocks noChangeArrowheads="1"/>
          </p:cNvSpPr>
          <p:nvPr/>
        </p:nvSpPr>
        <p:spPr bwMode="auto">
          <a:xfrm>
            <a:off x="7234238" y="774700"/>
            <a:ext cx="1649412" cy="404813"/>
          </a:xfrm>
          <a:prstGeom prst="roundRect">
            <a:avLst>
              <a:gd name="adj" fmla="val 16667"/>
            </a:avLst>
          </a:prstGeom>
          <a:noFill/>
          <a:ln w="25400">
            <a:solidFill>
              <a:srgbClr val="FF0000"/>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43" name="Text Box 47"/>
          <p:cNvSpPr txBox="1">
            <a:spLocks noChangeArrowheads="1"/>
          </p:cNvSpPr>
          <p:nvPr/>
        </p:nvSpPr>
        <p:spPr bwMode="auto">
          <a:xfrm>
            <a:off x="7658100" y="508000"/>
            <a:ext cx="801688" cy="27463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1200" b="1">
                <a:solidFill>
                  <a:srgbClr val="000000"/>
                </a:solidFill>
              </a:rPr>
              <a:t>Legend:</a:t>
            </a:r>
          </a:p>
        </p:txBody>
      </p:sp>
      <p:sp>
        <p:nvSpPr>
          <p:cNvPr id="362546" name="AutoShape 50"/>
          <p:cNvSpPr>
            <a:spLocks noChangeArrowheads="1"/>
          </p:cNvSpPr>
          <p:nvPr/>
        </p:nvSpPr>
        <p:spPr bwMode="auto">
          <a:xfrm>
            <a:off x="5821363" y="3314700"/>
            <a:ext cx="2363787" cy="917575"/>
          </a:xfrm>
          <a:prstGeom prst="roundRect">
            <a:avLst>
              <a:gd name="adj" fmla="val 16667"/>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dirty="0"/>
              <a:t>CAPACITY PLANNING</a:t>
            </a:r>
            <a:br>
              <a:rPr lang="en-US" sz="1400" b="1" dirty="0"/>
            </a:br>
            <a:r>
              <a:rPr lang="en-US" sz="1400" b="1" dirty="0"/>
              <a:t>PRIORITIZATION</a:t>
            </a:r>
            <a:br>
              <a:rPr lang="en-US" sz="1400" b="1" dirty="0"/>
            </a:br>
            <a:r>
              <a:rPr lang="en-US" sz="1400" b="1" dirty="0"/>
              <a:t>PORTFOLIO BALANCING</a:t>
            </a:r>
            <a:br>
              <a:rPr lang="en-US" sz="1400" b="1" dirty="0"/>
            </a:br>
            <a:r>
              <a:rPr lang="en-US" sz="1400" b="1" dirty="0"/>
              <a:t>PROJECT SEQUENCING</a:t>
            </a:r>
            <a:endParaRPr lang="en-US" sz="1400" b="1" dirty="0"/>
          </a:p>
        </p:txBody>
      </p:sp>
      <p:sp>
        <p:nvSpPr>
          <p:cNvPr id="362547" name="AutoShape 51"/>
          <p:cNvSpPr>
            <a:spLocks noChangeArrowheads="1"/>
          </p:cNvSpPr>
          <p:nvPr/>
        </p:nvSpPr>
        <p:spPr bwMode="auto">
          <a:xfrm>
            <a:off x="2886075" y="6023923"/>
            <a:ext cx="2838450" cy="673100"/>
          </a:xfrm>
          <a:prstGeom prst="roundRect">
            <a:avLst>
              <a:gd name="adj" fmla="val 16667"/>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dirty="0"/>
              <a:t>PROJECT MONITORING</a:t>
            </a:r>
            <a:br>
              <a:rPr lang="en-US" sz="1400" b="1" dirty="0"/>
            </a:br>
            <a:r>
              <a:rPr lang="en-US" sz="1400" b="1" dirty="0"/>
              <a:t>PORTFOLIO ASSESSMENT</a:t>
            </a:r>
            <a:br>
              <a:rPr lang="en-US" sz="1400" b="1" dirty="0"/>
            </a:br>
            <a:r>
              <a:rPr lang="en-US" sz="1400" b="1" dirty="0"/>
              <a:t>PORTFOLIO RISK MGT</a:t>
            </a:r>
            <a:endParaRPr lang="en-US" sz="1400" b="1" dirty="0"/>
          </a:p>
        </p:txBody>
      </p:sp>
      <p:sp>
        <p:nvSpPr>
          <p:cNvPr id="362550" name="Text Box 54">
            <a:hlinkClick r:id="" action="ppaction://noaction"/>
          </p:cNvPr>
          <p:cNvSpPr txBox="1">
            <a:spLocks noChangeArrowheads="1"/>
          </p:cNvSpPr>
          <p:nvPr/>
        </p:nvSpPr>
        <p:spPr bwMode="auto">
          <a:xfrm>
            <a:off x="5838825" y="3032125"/>
            <a:ext cx="2290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a:solidFill>
                  <a:srgbClr val="CC0000"/>
                </a:solidFill>
                <a:effectLst>
                  <a:outerShdw blurRad="38100" dist="38100" dir="2700000" algn="tl">
                    <a:srgbClr val="C0C0C0"/>
                  </a:outerShdw>
                </a:effectLst>
              </a:rPr>
              <a:t>Optimize the Portfolio</a:t>
            </a:r>
          </a:p>
        </p:txBody>
      </p:sp>
      <p:sp>
        <p:nvSpPr>
          <p:cNvPr id="362551" name="Text Box 55">
            <a:hlinkClick r:id="" action="ppaction://noaction"/>
          </p:cNvPr>
          <p:cNvSpPr txBox="1">
            <a:spLocks noChangeArrowheads="1"/>
          </p:cNvSpPr>
          <p:nvPr/>
        </p:nvSpPr>
        <p:spPr bwMode="auto">
          <a:xfrm>
            <a:off x="3224213" y="635000"/>
            <a:ext cx="213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a:solidFill>
                  <a:srgbClr val="3366CC"/>
                </a:solidFill>
                <a:effectLst>
                  <a:outerShdw blurRad="38100" dist="38100" dir="2700000" algn="tl">
                    <a:srgbClr val="C0C0C0"/>
                  </a:outerShdw>
                </a:effectLst>
              </a:rPr>
              <a:t>Select the Right Projects</a:t>
            </a:r>
          </a:p>
        </p:txBody>
      </p:sp>
      <p:sp>
        <p:nvSpPr>
          <p:cNvPr id="362552" name="Text Box 56">
            <a:hlinkClick r:id="" action="ppaction://noaction"/>
          </p:cNvPr>
          <p:cNvSpPr txBox="1">
            <a:spLocks noChangeArrowheads="1"/>
          </p:cNvSpPr>
          <p:nvPr/>
        </p:nvSpPr>
        <p:spPr bwMode="auto">
          <a:xfrm>
            <a:off x="2854325" y="5418138"/>
            <a:ext cx="28717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a:solidFill>
                  <a:srgbClr val="006600"/>
                </a:solidFill>
                <a:effectLst>
                  <a:outerShdw blurRad="38100" dist="38100" dir="2700000" algn="tl">
                    <a:srgbClr val="C0C0C0"/>
                  </a:outerShdw>
                </a:effectLst>
              </a:rPr>
              <a:t>Safeguard the Portfolio’s Value</a:t>
            </a:r>
          </a:p>
        </p:txBody>
      </p:sp>
      <p:sp>
        <p:nvSpPr>
          <p:cNvPr id="362553" name="AutoShape 57" descr="Dark horizontal"/>
          <p:cNvSpPr>
            <a:spLocks noChangeArrowheads="1"/>
          </p:cNvSpPr>
          <p:nvPr/>
        </p:nvSpPr>
        <p:spPr bwMode="auto">
          <a:xfrm rot="16200000">
            <a:off x="1493044" y="2534444"/>
            <a:ext cx="506412" cy="533400"/>
          </a:xfrm>
          <a:prstGeom prst="rightArrow">
            <a:avLst>
              <a:gd name="adj1" fmla="val 49407"/>
              <a:gd name="adj2" fmla="val 60505"/>
            </a:avLst>
          </a:prstGeom>
          <a:pattFill prst="dkHorz">
            <a:fgClr>
              <a:srgbClr val="666699"/>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54" name="Text Box 58">
            <a:hlinkClick r:id="" action="ppaction://noaction"/>
          </p:cNvPr>
          <p:cNvSpPr txBox="1">
            <a:spLocks noChangeArrowheads="1"/>
          </p:cNvSpPr>
          <p:nvPr/>
        </p:nvSpPr>
        <p:spPr bwMode="auto">
          <a:xfrm>
            <a:off x="546100" y="3032125"/>
            <a:ext cx="2519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smtClean="0">
                <a:solidFill>
                  <a:srgbClr val="FF6600"/>
                </a:solidFill>
                <a:effectLst>
                  <a:outerShdw blurRad="38100" dist="38100" dir="2700000" algn="tl">
                    <a:srgbClr val="C0C0C0"/>
                  </a:outerShdw>
                </a:effectLst>
              </a:rPr>
              <a:t>Mature Portfolio </a:t>
            </a:r>
            <a:r>
              <a:rPr lang="en-US" sz="1200" b="1" dirty="0">
                <a:solidFill>
                  <a:srgbClr val="FF6600"/>
                </a:solidFill>
                <a:effectLst>
                  <a:outerShdw blurRad="38100" dist="38100" dir="2700000" algn="tl">
                    <a:srgbClr val="C0C0C0"/>
                  </a:outerShdw>
                </a:effectLst>
              </a:rPr>
              <a:t>Processes</a:t>
            </a:r>
          </a:p>
        </p:txBody>
      </p:sp>
      <p:grpSp>
        <p:nvGrpSpPr>
          <p:cNvPr id="362566" name="Group 70"/>
          <p:cNvGrpSpPr>
            <a:grpSpLocks/>
          </p:cNvGrpSpPr>
          <p:nvPr/>
        </p:nvGrpSpPr>
        <p:grpSpPr bwMode="auto">
          <a:xfrm>
            <a:off x="6230938" y="4321175"/>
            <a:ext cx="1495425" cy="960438"/>
            <a:chOff x="4132" y="2722"/>
            <a:chExt cx="942" cy="605"/>
          </a:xfrm>
        </p:grpSpPr>
        <p:sp>
          <p:nvSpPr>
            <p:cNvPr id="362514" name="Text Box 18"/>
            <p:cNvSpPr txBox="1">
              <a:spLocks noChangeArrowheads="1"/>
            </p:cNvSpPr>
            <p:nvPr/>
          </p:nvSpPr>
          <p:spPr bwMode="auto">
            <a:xfrm>
              <a:off x="4132" y="2722"/>
              <a:ext cx="9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1200" b="1"/>
                <a:t>Funded Projects</a:t>
              </a:r>
            </a:p>
          </p:txBody>
        </p:sp>
        <p:grpSp>
          <p:nvGrpSpPr>
            <p:cNvPr id="362555" name="Group 59"/>
            <p:cNvGrpSpPr>
              <a:grpSpLocks/>
            </p:cNvGrpSpPr>
            <p:nvPr/>
          </p:nvGrpSpPr>
          <p:grpSpPr bwMode="auto">
            <a:xfrm>
              <a:off x="4177" y="2892"/>
              <a:ext cx="851" cy="435"/>
              <a:chOff x="5898" y="1756"/>
              <a:chExt cx="851" cy="435"/>
            </a:xfrm>
          </p:grpSpPr>
          <p:sp>
            <p:nvSpPr>
              <p:cNvPr id="362556" name="AutoShape 60"/>
              <p:cNvSpPr>
                <a:spLocks noChangeArrowheads="1"/>
              </p:cNvSpPr>
              <p:nvPr/>
            </p:nvSpPr>
            <p:spPr bwMode="auto">
              <a:xfrm>
                <a:off x="5898" y="1756"/>
                <a:ext cx="851" cy="435"/>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57" name="Oval 61"/>
              <p:cNvSpPr>
                <a:spLocks noChangeArrowheads="1"/>
              </p:cNvSpPr>
              <p:nvPr/>
            </p:nvSpPr>
            <p:spPr bwMode="auto">
              <a:xfrm>
                <a:off x="6335" y="1828"/>
                <a:ext cx="144" cy="96"/>
              </a:xfrm>
              <a:prstGeom prst="ellipse">
                <a:avLst/>
              </a:prstGeom>
              <a:solidFill>
                <a:srgbClr val="FFFF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58" name="Oval 62"/>
              <p:cNvSpPr>
                <a:spLocks noChangeArrowheads="1"/>
              </p:cNvSpPr>
              <p:nvPr/>
            </p:nvSpPr>
            <p:spPr bwMode="auto">
              <a:xfrm>
                <a:off x="5951" y="1828"/>
                <a:ext cx="144" cy="96"/>
              </a:xfrm>
              <a:prstGeom prst="ellipse">
                <a:avLst/>
              </a:prstGeom>
              <a:solidFill>
                <a:srgbClr val="0000FF"/>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59" name="Oval 63"/>
              <p:cNvSpPr>
                <a:spLocks noChangeArrowheads="1"/>
              </p:cNvSpPr>
              <p:nvPr/>
            </p:nvSpPr>
            <p:spPr bwMode="auto">
              <a:xfrm>
                <a:off x="6143" y="1828"/>
                <a:ext cx="144" cy="96"/>
              </a:xfrm>
              <a:prstGeom prst="ellipse">
                <a:avLst/>
              </a:prstGeom>
              <a:solidFill>
                <a:srgbClr val="FF00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60" name="Oval 64"/>
              <p:cNvSpPr>
                <a:spLocks noChangeArrowheads="1"/>
              </p:cNvSpPr>
              <p:nvPr/>
            </p:nvSpPr>
            <p:spPr bwMode="auto">
              <a:xfrm>
                <a:off x="6143" y="2020"/>
                <a:ext cx="144" cy="96"/>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61" name="Oval 65"/>
              <p:cNvSpPr>
                <a:spLocks noChangeArrowheads="1"/>
              </p:cNvSpPr>
              <p:nvPr/>
            </p:nvSpPr>
            <p:spPr bwMode="auto">
              <a:xfrm>
                <a:off x="6527" y="1829"/>
                <a:ext cx="144" cy="9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62" name="Oval 66"/>
              <p:cNvSpPr>
                <a:spLocks noChangeArrowheads="1"/>
              </p:cNvSpPr>
              <p:nvPr/>
            </p:nvSpPr>
            <p:spPr bwMode="auto">
              <a:xfrm>
                <a:off x="5951" y="2020"/>
                <a:ext cx="144" cy="96"/>
              </a:xfrm>
              <a:prstGeom prst="ellipse">
                <a:avLst/>
              </a:prstGeom>
              <a:solidFill>
                <a:srgbClr val="99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63" name="Oval 67"/>
              <p:cNvSpPr>
                <a:spLocks noChangeArrowheads="1"/>
              </p:cNvSpPr>
              <p:nvPr/>
            </p:nvSpPr>
            <p:spPr bwMode="auto">
              <a:xfrm>
                <a:off x="6335" y="2020"/>
                <a:ext cx="144" cy="96"/>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64" name="Oval 68"/>
              <p:cNvSpPr>
                <a:spLocks noChangeArrowheads="1"/>
              </p:cNvSpPr>
              <p:nvPr/>
            </p:nvSpPr>
            <p:spPr bwMode="auto">
              <a:xfrm>
                <a:off x="6527" y="2020"/>
                <a:ext cx="144" cy="96"/>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62567" name="AutoShape 71"/>
          <p:cNvSpPr>
            <a:spLocks noChangeArrowheads="1"/>
          </p:cNvSpPr>
          <p:nvPr/>
        </p:nvSpPr>
        <p:spPr bwMode="auto">
          <a:xfrm>
            <a:off x="3335338" y="2392363"/>
            <a:ext cx="1911350" cy="639762"/>
          </a:xfrm>
          <a:prstGeom prst="roundRect">
            <a:avLst>
              <a:gd name="adj" fmla="val 16667"/>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dirty="0" smtClean="0"/>
              <a:t>OPPORTUNITY MGT</a:t>
            </a:r>
            <a:br>
              <a:rPr lang="en-US" sz="1400" b="1" dirty="0" smtClean="0"/>
            </a:br>
            <a:r>
              <a:rPr lang="en-US" sz="1400" b="1" dirty="0" smtClean="0"/>
              <a:t>EVALAUTION</a:t>
            </a:r>
            <a:br>
              <a:rPr lang="en-US" sz="1400" b="1" dirty="0" smtClean="0"/>
            </a:br>
            <a:r>
              <a:rPr lang="en-US" sz="1400" b="1" dirty="0" smtClean="0"/>
              <a:t>SELECTION</a:t>
            </a:r>
            <a:endParaRPr lang="en-US" sz="1400" b="1" dirty="0"/>
          </a:p>
        </p:txBody>
      </p:sp>
      <p:sp>
        <p:nvSpPr>
          <p:cNvPr id="61" name="AutoShape 48"/>
          <p:cNvSpPr>
            <a:spLocks noChangeArrowheads="1"/>
          </p:cNvSpPr>
          <p:nvPr/>
        </p:nvSpPr>
        <p:spPr bwMode="auto">
          <a:xfrm>
            <a:off x="517525" y="3824288"/>
            <a:ext cx="2568575" cy="274637"/>
          </a:xfrm>
          <a:prstGeom prst="roundRect">
            <a:avLst>
              <a:gd name="adj" fmla="val 16667"/>
            </a:avLst>
          </a:prstGeom>
          <a:gradFill rotWithShape="1">
            <a:gsLst>
              <a:gs pos="0">
                <a:srgbClr val="FF9900">
                  <a:gamma/>
                  <a:shade val="63137"/>
                  <a:invGamma/>
                </a:srgbClr>
              </a:gs>
              <a:gs pos="50000">
                <a:srgbClr val="FF9900">
                  <a:alpha val="75000"/>
                </a:srgbClr>
              </a:gs>
              <a:gs pos="100000">
                <a:srgbClr val="FF9900">
                  <a:gamma/>
                  <a:shade val="63137"/>
                  <a:invGamma/>
                </a:srgbClr>
              </a:gs>
            </a:gsLst>
            <a:lin ang="5400000" scaled="1"/>
          </a:gra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3" tIns="45702" rIns="91403" bIns="45702" anchor="ctr"/>
          <a:lstStyle/>
          <a:p>
            <a:pPr algn="ctr">
              <a:defRPr/>
            </a:pPr>
            <a:r>
              <a:rPr lang="en-US" sz="1400" b="1" dirty="0"/>
              <a:t>Close Project (Gate 4 Exit)</a:t>
            </a:r>
          </a:p>
        </p:txBody>
      </p:sp>
      <p:sp>
        <p:nvSpPr>
          <p:cNvPr id="62" name="AutoShape 49"/>
          <p:cNvSpPr>
            <a:spLocks noChangeArrowheads="1"/>
          </p:cNvSpPr>
          <p:nvPr/>
        </p:nvSpPr>
        <p:spPr bwMode="auto">
          <a:xfrm>
            <a:off x="2843213" y="5683890"/>
            <a:ext cx="2925762" cy="274637"/>
          </a:xfrm>
          <a:prstGeom prst="roundRect">
            <a:avLst>
              <a:gd name="adj" fmla="val 16667"/>
            </a:avLst>
          </a:prstGeom>
          <a:gradFill rotWithShape="1">
            <a:gsLst>
              <a:gs pos="0">
                <a:srgbClr val="99CC00">
                  <a:gamma/>
                  <a:shade val="47451"/>
                  <a:invGamma/>
                </a:srgbClr>
              </a:gs>
              <a:gs pos="50000">
                <a:srgbClr val="99CC00">
                  <a:alpha val="70000"/>
                </a:srgbClr>
              </a:gs>
              <a:gs pos="100000">
                <a:srgbClr val="99CC00">
                  <a:gamma/>
                  <a:shade val="47451"/>
                  <a:invGamma/>
                </a:srgbClr>
              </a:gs>
            </a:gsLst>
            <a:lin ang="5400000" scaled="1"/>
          </a:gra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9" tIns="45701" rIns="91399" bIns="45701" anchor="ctr"/>
          <a:lstStyle/>
          <a:p>
            <a:pPr algn="ctr">
              <a:defRPr/>
            </a:pPr>
            <a:r>
              <a:rPr lang="en-US" sz="1400" b="1">
                <a:solidFill>
                  <a:srgbClr val="000000"/>
                </a:solidFill>
              </a:rPr>
              <a:t>Execute and Control</a:t>
            </a:r>
          </a:p>
        </p:txBody>
      </p:sp>
      <p:sp>
        <p:nvSpPr>
          <p:cNvPr id="63" name="AutoShape 52"/>
          <p:cNvSpPr>
            <a:spLocks noChangeArrowheads="1"/>
          </p:cNvSpPr>
          <p:nvPr/>
        </p:nvSpPr>
        <p:spPr bwMode="auto">
          <a:xfrm rot="5400000">
            <a:off x="3258344" y="1458119"/>
            <a:ext cx="1371600" cy="347662"/>
          </a:xfrm>
          <a:prstGeom prst="roundRect">
            <a:avLst>
              <a:gd name="adj" fmla="val 16667"/>
            </a:avLst>
          </a:prstGeom>
          <a:gradFill rotWithShape="1">
            <a:gsLst>
              <a:gs pos="0">
                <a:srgbClr val="4D317F"/>
              </a:gs>
              <a:gs pos="50000">
                <a:srgbClr val="A698BF"/>
              </a:gs>
              <a:gs pos="100000">
                <a:srgbClr val="4D317F"/>
              </a:gs>
            </a:gsLst>
            <a:lin ang="5400000" scaled="1"/>
          </a:gradFill>
          <a:ln w="158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solidFill>
                  <a:schemeClr val="bg1"/>
                </a:solidFill>
              </a:rPr>
              <a:t>Gate 1</a:t>
            </a:r>
          </a:p>
        </p:txBody>
      </p:sp>
      <p:sp>
        <p:nvSpPr>
          <p:cNvPr id="64" name="AutoShape 53"/>
          <p:cNvSpPr>
            <a:spLocks noChangeArrowheads="1"/>
          </p:cNvSpPr>
          <p:nvPr/>
        </p:nvSpPr>
        <p:spPr bwMode="auto">
          <a:xfrm rot="5400000">
            <a:off x="3967957" y="1461293"/>
            <a:ext cx="1371600" cy="347663"/>
          </a:xfrm>
          <a:prstGeom prst="roundRect">
            <a:avLst>
              <a:gd name="adj" fmla="val 16667"/>
            </a:avLst>
          </a:prstGeom>
          <a:gradFill rotWithShape="1">
            <a:gsLst>
              <a:gs pos="0">
                <a:srgbClr val="4F7DFF">
                  <a:gamma/>
                  <a:shade val="45490"/>
                  <a:invGamma/>
                </a:srgbClr>
              </a:gs>
              <a:gs pos="50000">
                <a:srgbClr val="4F7DFF">
                  <a:alpha val="85001"/>
                </a:srgbClr>
              </a:gs>
              <a:gs pos="100000">
                <a:srgbClr val="4F7DFF">
                  <a:gamma/>
                  <a:shade val="45490"/>
                  <a:invGamma/>
                </a:srgbClr>
              </a:gs>
            </a:gsLst>
            <a:lin ang="5400000" scaled="1"/>
          </a:gra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24" tIns="43462" rIns="86924" bIns="43462" anchor="ctr"/>
          <a:lstStyle/>
          <a:p>
            <a:pPr algn="ctr" defTabSz="869950">
              <a:defRPr/>
            </a:pPr>
            <a:r>
              <a:rPr lang="en-US" sz="1600" b="1">
                <a:solidFill>
                  <a:schemeClr val="bg1"/>
                </a:solidFill>
              </a:rPr>
              <a:t>Gate 2</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Text Box 2"/>
          <p:cNvSpPr txBox="1">
            <a:spLocks noChangeArrowheads="1"/>
          </p:cNvSpPr>
          <p:nvPr/>
        </p:nvSpPr>
        <p:spPr bwMode="auto">
          <a:xfrm>
            <a:off x="523875" y="1527175"/>
            <a:ext cx="7886700" cy="476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t>Several resources have been used in preparation of this presentation, but the following sources are quoted in this presentation:</a:t>
            </a:r>
          </a:p>
          <a:p>
            <a:pPr>
              <a:spcBef>
                <a:spcPct val="50000"/>
              </a:spcBef>
              <a:buFontTx/>
              <a:buChar char="•"/>
            </a:pPr>
            <a:r>
              <a:rPr lang="en-US" dirty="0"/>
              <a:t>  Project Management Institute</a:t>
            </a:r>
          </a:p>
          <a:p>
            <a:pPr>
              <a:spcBef>
                <a:spcPct val="50000"/>
              </a:spcBef>
              <a:buFontTx/>
              <a:buChar char="•"/>
            </a:pPr>
            <a:r>
              <a:rPr lang="en-US" dirty="0"/>
              <a:t>  Stanford Advanced Project Management</a:t>
            </a:r>
          </a:p>
          <a:p>
            <a:pPr>
              <a:spcBef>
                <a:spcPct val="50000"/>
              </a:spcBef>
              <a:buFontTx/>
              <a:buChar char="•"/>
            </a:pPr>
            <a:r>
              <a:rPr lang="en-US" dirty="0"/>
              <a:t>  IBM</a:t>
            </a:r>
          </a:p>
          <a:p>
            <a:pPr>
              <a:spcBef>
                <a:spcPct val="50000"/>
              </a:spcBef>
              <a:buFontTx/>
              <a:buChar char="•"/>
            </a:pPr>
            <a:r>
              <a:rPr lang="en-US" dirty="0"/>
              <a:t>  Renee </a:t>
            </a:r>
            <a:r>
              <a:rPr lang="en-US" dirty="0" err="1"/>
              <a:t>Sommer</a:t>
            </a:r>
            <a:r>
              <a:rPr lang="en-US" dirty="0"/>
              <a:t> quoted in </a:t>
            </a:r>
            <a:r>
              <a:rPr lang="en-US" u="sng" dirty="0"/>
              <a:t>Project Portfolio Management</a:t>
            </a:r>
            <a:r>
              <a:rPr lang="en-US" dirty="0"/>
              <a:t> by James S.</a:t>
            </a:r>
            <a:br>
              <a:rPr lang="en-US" dirty="0"/>
            </a:br>
            <a:r>
              <a:rPr lang="en-US" dirty="0"/>
              <a:t>   </a:t>
            </a:r>
            <a:r>
              <a:rPr lang="en-US" dirty="0" err="1"/>
              <a:t>Pennypacker</a:t>
            </a:r>
            <a:r>
              <a:rPr lang="en-US" dirty="0"/>
              <a:t> and Lowell Dye</a:t>
            </a:r>
          </a:p>
          <a:p>
            <a:pPr>
              <a:spcBef>
                <a:spcPct val="50000"/>
              </a:spcBef>
              <a:buFontTx/>
              <a:buChar char="•"/>
            </a:pPr>
            <a:r>
              <a:rPr lang="en-US" dirty="0"/>
              <a:t>  </a:t>
            </a:r>
            <a:r>
              <a:rPr lang="en-US" dirty="0">
                <a:hlinkClick r:id="rId2"/>
              </a:rPr>
              <a:t>Robert Cooper</a:t>
            </a:r>
            <a:r>
              <a:rPr lang="en-US" dirty="0"/>
              <a:t> of Product Development Institute</a:t>
            </a:r>
          </a:p>
          <a:p>
            <a:pPr>
              <a:spcBef>
                <a:spcPct val="50000"/>
              </a:spcBef>
              <a:buFontTx/>
              <a:buChar char="•"/>
            </a:pPr>
            <a:r>
              <a:rPr lang="en-US" dirty="0"/>
              <a:t>  Jeanette </a:t>
            </a:r>
            <a:r>
              <a:rPr lang="en-US" dirty="0" err="1"/>
              <a:t>Cabanis-Brewin</a:t>
            </a:r>
            <a:r>
              <a:rPr lang="en-US" dirty="0"/>
              <a:t>, PM Solutions</a:t>
            </a:r>
          </a:p>
          <a:p>
            <a:pPr>
              <a:spcBef>
                <a:spcPct val="50000"/>
              </a:spcBef>
              <a:buFontTx/>
              <a:buChar char="•"/>
            </a:pPr>
            <a:r>
              <a:rPr lang="en-US" dirty="0"/>
              <a:t>  Gaylord Wahl, Point B Consulting</a:t>
            </a:r>
          </a:p>
          <a:p>
            <a:pPr>
              <a:spcBef>
                <a:spcPct val="50000"/>
              </a:spcBef>
              <a:buFontTx/>
              <a:buChar char="•"/>
            </a:pPr>
            <a:r>
              <a:rPr lang="en-US" dirty="0"/>
              <a:t>  </a:t>
            </a:r>
            <a:r>
              <a:rPr lang="en-US" u="sng" dirty="0"/>
              <a:t>Project Portfolio Management Maturity Model</a:t>
            </a:r>
            <a:r>
              <a:rPr lang="en-US" dirty="0"/>
              <a:t> by James S. </a:t>
            </a:r>
            <a:r>
              <a:rPr lang="en-US" dirty="0" err="1"/>
              <a:t>Pennypacker</a:t>
            </a:r>
            <a:r>
              <a:rPr lang="en-US" dirty="0"/>
              <a:t> </a:t>
            </a:r>
          </a:p>
        </p:txBody>
      </p:sp>
      <p:sp>
        <p:nvSpPr>
          <p:cNvPr id="423939" name="Rectangle 3"/>
          <p:cNvSpPr>
            <a:spLocks noGrp="1" noChangeArrowheads="1"/>
          </p:cNvSpPr>
          <p:nvPr>
            <p:ph type="title"/>
          </p:nvPr>
        </p:nvSpPr>
        <p:spPr bwMode="auto">
          <a:xfrm>
            <a:off x="457200" y="757238"/>
            <a:ext cx="8229600" cy="7493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4000"/>
              <a:t>Sources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Text Box 11"/>
          <p:cNvSpPr txBox="1">
            <a:spLocks noChangeArrowheads="1"/>
          </p:cNvSpPr>
          <p:nvPr/>
        </p:nvSpPr>
        <p:spPr bwMode="auto">
          <a:xfrm>
            <a:off x="1104900" y="1646238"/>
            <a:ext cx="6934200" cy="326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“While project management and program management have traditionally focused on </a:t>
            </a:r>
            <a:r>
              <a:rPr lang="en-US" sz="3200"/>
              <a:t>‘</a:t>
            </a:r>
            <a:r>
              <a:rPr lang="en-US" sz="3200" b="1"/>
              <a:t>doing work right</a:t>
            </a:r>
            <a:r>
              <a:rPr lang="en-US" sz="3200"/>
              <a:t>,’ </a:t>
            </a:r>
            <a:br>
              <a:rPr lang="en-US" sz="3200"/>
            </a:br>
            <a:endParaRPr lang="en-US" sz="1000"/>
          </a:p>
          <a:p>
            <a:pPr>
              <a:spcBef>
                <a:spcPct val="50000"/>
              </a:spcBef>
            </a:pPr>
            <a:r>
              <a:rPr lang="en-US" sz="2800"/>
              <a:t>portfolio management is concerned with </a:t>
            </a:r>
            <a:r>
              <a:rPr lang="en-US" sz="3200"/>
              <a:t>‘</a:t>
            </a:r>
            <a:r>
              <a:rPr lang="en-US" sz="3200" b="1"/>
              <a:t>doing the right work</a:t>
            </a:r>
            <a:r>
              <a:rPr lang="en-US" sz="3200"/>
              <a:t>.’”</a:t>
            </a:r>
          </a:p>
          <a:p>
            <a:pPr>
              <a:spcBef>
                <a:spcPct val="50000"/>
              </a:spcBef>
            </a:pPr>
            <a:r>
              <a:rPr lang="en-US"/>
              <a:t>		</a:t>
            </a:r>
            <a:r>
              <a:rPr lang="en-US" sz="2400"/>
              <a:t>-Project Management Institute</a:t>
            </a:r>
          </a:p>
        </p:txBody>
      </p:sp>
      <p:sp>
        <p:nvSpPr>
          <p:cNvPr id="3087" name="Rectangle 15"/>
          <p:cNvSpPr>
            <a:spLocks noGrp="1" noChangeArrowheads="1"/>
          </p:cNvSpPr>
          <p:nvPr>
            <p:ph type="title"/>
          </p:nvPr>
        </p:nvSpPr>
        <p:spPr bwMode="auto">
          <a:xfrm>
            <a:off x="368300" y="6527800"/>
            <a:ext cx="8229600" cy="3302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400">
                <a:solidFill>
                  <a:schemeClr val="bg1"/>
                </a:solidFill>
              </a:rPr>
              <a:t>Doing Right Work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3" name="Rectangle 17"/>
          <p:cNvSpPr>
            <a:spLocks noGrp="1" noChangeArrowheads="1"/>
          </p:cNvSpPr>
          <p:nvPr>
            <p:ph type="title"/>
          </p:nvPr>
        </p:nvSpPr>
        <p:spPr bwMode="auto">
          <a:xfrm>
            <a:off x="355600" y="2090738"/>
            <a:ext cx="8229600" cy="15875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4000" b="1">
                <a:solidFill>
                  <a:schemeClr val="tx1"/>
                </a:solidFill>
              </a:rPr>
              <a:t>What is </a:t>
            </a:r>
            <a:br>
              <a:rPr lang="en-US" sz="4000" b="1">
                <a:solidFill>
                  <a:schemeClr val="tx1"/>
                </a:solidFill>
              </a:rPr>
            </a:br>
            <a:r>
              <a:rPr lang="en-US" sz="4000" b="1">
                <a:solidFill>
                  <a:schemeClr val="tx1"/>
                </a:solidFill>
              </a:rPr>
              <a:t>“Project Portfolio Management”?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Text Box 2"/>
          <p:cNvSpPr txBox="1">
            <a:spLocks noChangeArrowheads="1"/>
          </p:cNvSpPr>
          <p:nvPr/>
        </p:nvSpPr>
        <p:spPr bwMode="auto">
          <a:xfrm>
            <a:off x="404813" y="765175"/>
            <a:ext cx="8343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Project portfolio management is a blend of management disciplines that combines:</a:t>
            </a:r>
          </a:p>
        </p:txBody>
      </p:sp>
      <p:sp>
        <p:nvSpPr>
          <p:cNvPr id="357379" name="Rectangle 3"/>
          <p:cNvSpPr>
            <a:spLocks noGrp="1" noChangeArrowheads="1"/>
          </p:cNvSpPr>
          <p:nvPr>
            <p:ph type="title"/>
          </p:nvPr>
        </p:nvSpPr>
        <p:spPr bwMode="auto">
          <a:xfrm>
            <a:off x="317500" y="6477000"/>
            <a:ext cx="8229600" cy="381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200">
                <a:solidFill>
                  <a:schemeClr val="bg1"/>
                </a:solidFill>
              </a:rPr>
              <a:t>Management Disciplines</a:t>
            </a:r>
          </a:p>
        </p:txBody>
      </p:sp>
      <p:sp>
        <p:nvSpPr>
          <p:cNvPr id="357380" name="Text Box 4"/>
          <p:cNvSpPr txBox="1">
            <a:spLocks noChangeArrowheads="1"/>
          </p:cNvSpPr>
          <p:nvPr/>
        </p:nvSpPr>
        <p:spPr bwMode="auto">
          <a:xfrm>
            <a:off x="595313" y="2058988"/>
            <a:ext cx="7648575"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1) A </a:t>
            </a:r>
            <a:r>
              <a:rPr lang="en-US" sz="2000" b="1"/>
              <a:t>business management</a:t>
            </a:r>
            <a:r>
              <a:rPr lang="en-US" sz="2000"/>
              <a:t> focus to ensure that  all projects and programs align with the portfolio strategy. </a:t>
            </a:r>
          </a:p>
          <a:p>
            <a:endParaRPr lang="en-US" sz="2000"/>
          </a:p>
          <a:p>
            <a:r>
              <a:rPr lang="en-US" sz="2000"/>
              <a:t/>
            </a:r>
            <a:br>
              <a:rPr lang="en-US" sz="2000"/>
            </a:br>
            <a:r>
              <a:rPr lang="en-US" sz="2000"/>
              <a:t>2) A </a:t>
            </a:r>
            <a:r>
              <a:rPr lang="en-US" sz="2000" b="1"/>
              <a:t>general management</a:t>
            </a:r>
            <a:r>
              <a:rPr lang="en-US" sz="2000"/>
              <a:t> focus for managing an organization's resources and risks. </a:t>
            </a:r>
          </a:p>
          <a:p>
            <a:r>
              <a:rPr lang="en-US" sz="2000"/>
              <a:t/>
            </a:r>
            <a:br>
              <a:rPr lang="en-US" sz="2000"/>
            </a:br>
            <a:r>
              <a:rPr lang="en-US" sz="2000"/>
              <a:t/>
            </a:r>
            <a:br>
              <a:rPr lang="en-US" sz="2000"/>
            </a:br>
            <a:r>
              <a:rPr lang="en-US" sz="2000"/>
              <a:t>3) A </a:t>
            </a:r>
            <a:r>
              <a:rPr lang="en-US" sz="2000" b="1"/>
              <a:t>project management</a:t>
            </a:r>
            <a:r>
              <a:rPr lang="en-US" sz="2000"/>
              <a:t> focus for reviewing, assessing, and managing projects and programs to ensure they are meeting or exceeding their planned contribution to the portfolio.</a:t>
            </a:r>
          </a:p>
          <a:p>
            <a:pPr>
              <a:spcBef>
                <a:spcPct val="50000"/>
              </a:spcBef>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73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7380">
                                            <p:txEl>
                                              <p:pRg st="2" end="2"/>
                                            </p:txEl>
                                          </p:spTgt>
                                        </p:tgtEl>
                                        <p:attrNameLst>
                                          <p:attrName>style.visibility</p:attrName>
                                        </p:attrNameLst>
                                      </p:cBhvr>
                                      <p:to>
                                        <p:strVal val="visible"/>
                                      </p:to>
                                    </p:set>
                                  </p:childTnLst>
                                </p:cTn>
                              </p:par>
                              <p:par>
                                <p:cTn id="11" presetID="3" presetClass="emph" presetSubtype="2" fill="hold" nodeType="withEffect">
                                  <p:stCondLst>
                                    <p:cond delay="0"/>
                                  </p:stCondLst>
                                  <p:childTnLst>
                                    <p:animClr clrSpc="rgb" dir="cw">
                                      <p:cBhvr override="childStyle">
                                        <p:cTn id="12" dur="500" fill="hold"/>
                                        <p:tgtEl>
                                          <p:spTgt spid="357380">
                                            <p:txEl>
                                              <p:pRg st="0" end="0"/>
                                            </p:txEl>
                                          </p:spTgt>
                                        </p:tgtEl>
                                        <p:attrNameLst>
                                          <p:attrName>style.color</p:attrName>
                                        </p:attrNameLst>
                                      </p:cBhvr>
                                      <p:to>
                                        <a:srgbClr val="C0C0C0"/>
                                      </p:to>
                                    </p:animClr>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57380">
                                            <p:txEl>
                                              <p:pRg st="3" end="3"/>
                                            </p:txEl>
                                          </p:spTgt>
                                        </p:tgtEl>
                                        <p:attrNameLst>
                                          <p:attrName>style.visibility</p:attrName>
                                        </p:attrNameLst>
                                      </p:cBhvr>
                                      <p:to>
                                        <p:strVal val="visible"/>
                                      </p:to>
                                    </p:set>
                                  </p:childTnLst>
                                </p:cTn>
                              </p:par>
                              <p:par>
                                <p:cTn id="17" presetID="3" presetClass="emph" presetSubtype="2" fill="hold" nodeType="withEffect">
                                  <p:stCondLst>
                                    <p:cond delay="0"/>
                                  </p:stCondLst>
                                  <p:childTnLst>
                                    <p:animClr clrSpc="rgb" dir="cw">
                                      <p:cBhvr override="childStyle">
                                        <p:cTn id="18" dur="500" fill="hold"/>
                                        <p:tgtEl>
                                          <p:spTgt spid="357380">
                                            <p:txEl>
                                              <p:pRg st="2" end="2"/>
                                            </p:txEl>
                                          </p:spTgt>
                                        </p:tgtEl>
                                        <p:attrNameLst>
                                          <p:attrName>style.color</p:attrName>
                                        </p:attrNameLst>
                                      </p:cBhvr>
                                      <p:to>
                                        <a:srgbClr val="C0C0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 name="Text Box 10"/>
          <p:cNvSpPr txBox="1">
            <a:spLocks noChangeArrowheads="1"/>
          </p:cNvSpPr>
          <p:nvPr/>
        </p:nvSpPr>
        <p:spPr bwMode="auto">
          <a:xfrm>
            <a:off x="523875" y="1895475"/>
            <a:ext cx="8229600" cy="243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“Portfolio management is an approach to </a:t>
            </a:r>
            <a:br>
              <a:rPr lang="en-US" sz="2400"/>
            </a:br>
            <a:r>
              <a:rPr lang="en-US" sz="2800" b="1"/>
              <a:t>achieving strategic goals</a:t>
            </a:r>
            <a:r>
              <a:rPr lang="en-US" sz="2800"/>
              <a:t> </a:t>
            </a:r>
            <a:r>
              <a:rPr lang="en-US" sz="2400"/>
              <a:t>by: selecting, prioritizing, assessing, and managing projects, programs, and other related work based upon their alignment and contribution to the organization’s strategies and objectives.”</a:t>
            </a:r>
          </a:p>
          <a:p>
            <a:pPr>
              <a:spcBef>
                <a:spcPct val="50000"/>
              </a:spcBef>
            </a:pPr>
            <a:r>
              <a:rPr lang="en-US" sz="2000" b="1"/>
              <a:t>			-Project Management Institute</a:t>
            </a:r>
          </a:p>
        </p:txBody>
      </p:sp>
      <p:sp>
        <p:nvSpPr>
          <p:cNvPr id="7185" name="Rectangle 17"/>
          <p:cNvSpPr>
            <a:spLocks noGrp="1" noChangeArrowheads="1"/>
          </p:cNvSpPr>
          <p:nvPr>
            <p:ph type="title"/>
          </p:nvPr>
        </p:nvSpPr>
        <p:spPr bwMode="auto">
          <a:xfrm>
            <a:off x="228600" y="6654800"/>
            <a:ext cx="8648700" cy="152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700">
                <a:solidFill>
                  <a:schemeClr val="bg1"/>
                </a:solidFill>
              </a:rPr>
              <a:t>PMI Quote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639763" y="2192338"/>
            <a:ext cx="7696200" cy="207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“Portfolio management is the strategy-based, prioritized set of all projects and programs in an organization </a:t>
            </a:r>
            <a:r>
              <a:rPr lang="en-US" sz="2800" b="1"/>
              <a:t>reconciled to the resources</a:t>
            </a:r>
            <a:r>
              <a:rPr lang="en-US" sz="2400"/>
              <a:t> available to accomplish them.”</a:t>
            </a:r>
            <a:r>
              <a:rPr lang="en-US" sz="2400" b="1"/>
              <a:t> </a:t>
            </a:r>
          </a:p>
          <a:p>
            <a:pPr>
              <a:spcBef>
                <a:spcPct val="50000"/>
              </a:spcBef>
            </a:pPr>
            <a:r>
              <a:rPr lang="en-US" sz="2000" b="1"/>
              <a:t>	-Stanford Advanced Project Management</a:t>
            </a:r>
          </a:p>
        </p:txBody>
      </p:sp>
      <p:sp>
        <p:nvSpPr>
          <p:cNvPr id="8209" name="Rectangle 17"/>
          <p:cNvSpPr>
            <a:spLocks noGrp="1" noChangeArrowheads="1"/>
          </p:cNvSpPr>
          <p:nvPr>
            <p:ph type="title"/>
          </p:nvPr>
        </p:nvSpPr>
        <p:spPr bwMode="auto">
          <a:xfrm>
            <a:off x="431800" y="6629400"/>
            <a:ext cx="8229600" cy="2286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000">
                <a:solidFill>
                  <a:schemeClr val="bg1"/>
                </a:solidFill>
              </a:rPr>
              <a:t>Stanford Quote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639763" y="1752600"/>
            <a:ext cx="8229600" cy="329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“The concept of project portfolio management refers to organizations managing their composite groups of projects with the </a:t>
            </a:r>
            <a:r>
              <a:rPr lang="en-US" sz="2800" b="1"/>
              <a:t>same rigor</a:t>
            </a:r>
            <a:r>
              <a:rPr lang="en-US" sz="2400"/>
              <a:t>, balance, executive leadership, and decision-making involvement </a:t>
            </a:r>
            <a:r>
              <a:rPr lang="en-US" sz="2800" b="1"/>
              <a:t>as the company’s financial portfolio</a:t>
            </a:r>
            <a:r>
              <a:rPr lang="en-US" sz="2400"/>
              <a:t>. Portfolio Management is an ongoing process that includes decision-making, prioritization, review, realignment, and reprioritization.”</a:t>
            </a:r>
          </a:p>
          <a:p>
            <a:pPr>
              <a:spcBef>
                <a:spcPct val="50000"/>
              </a:spcBef>
            </a:pPr>
            <a:r>
              <a:rPr lang="en-US"/>
              <a:t>			</a:t>
            </a:r>
            <a:r>
              <a:rPr lang="en-US" sz="2000" b="1"/>
              <a:t>-Renee Sommer</a:t>
            </a:r>
          </a:p>
        </p:txBody>
      </p:sp>
      <p:sp>
        <p:nvSpPr>
          <p:cNvPr id="6161" name="Rectangle 17"/>
          <p:cNvSpPr>
            <a:spLocks noGrp="1" noChangeArrowheads="1"/>
          </p:cNvSpPr>
          <p:nvPr>
            <p:ph type="title"/>
          </p:nvPr>
        </p:nvSpPr>
        <p:spPr bwMode="auto">
          <a:xfrm>
            <a:off x="431800" y="6565900"/>
            <a:ext cx="8229600" cy="2921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200">
                <a:solidFill>
                  <a:schemeClr val="bg1"/>
                </a:solidFill>
              </a:rPr>
              <a:t>Financial Portfolio Quote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bwMode="auto">
          <a:xfrm>
            <a:off x="1008063" y="723900"/>
            <a:ext cx="7127875" cy="4746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chemeClr val="tx1"/>
                </a:solidFill>
                <a:effectLst>
                  <a:outerShdw blurRad="38100" dist="38100" dir="2700000" algn="tl">
                    <a:srgbClr val="C0C0C0"/>
                  </a:outerShdw>
                </a:effectLst>
              </a:rPr>
              <a:t>The Purpose of Portfolio Management</a:t>
            </a:r>
          </a:p>
        </p:txBody>
      </p:sp>
      <p:sp>
        <p:nvSpPr>
          <p:cNvPr id="429060" name="Text Box 4"/>
          <p:cNvSpPr txBox="1">
            <a:spLocks noChangeArrowheads="1"/>
          </p:cNvSpPr>
          <p:nvPr/>
        </p:nvSpPr>
        <p:spPr bwMode="auto">
          <a:xfrm>
            <a:off x="1662113" y="2032000"/>
            <a:ext cx="5819775"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t> Execute Strategy</a:t>
            </a:r>
          </a:p>
          <a:p>
            <a:pPr>
              <a:buFontTx/>
              <a:buChar char="•"/>
            </a:pPr>
            <a:endParaRPr lang="en-US" sz="2800"/>
          </a:p>
          <a:p>
            <a:pPr>
              <a:buFontTx/>
              <a:buChar char="•"/>
            </a:pPr>
            <a:r>
              <a:rPr lang="en-US" sz="2800"/>
              <a:t> Maximize Organizational Value</a:t>
            </a:r>
          </a:p>
          <a:p>
            <a:pPr>
              <a:buFontTx/>
              <a:buChar char="•"/>
            </a:pPr>
            <a:endParaRPr lang="en-US" sz="2800"/>
          </a:p>
          <a:p>
            <a:pPr>
              <a:buFontTx/>
              <a:buChar char="•"/>
            </a:pPr>
            <a:r>
              <a:rPr lang="en-US" sz="2800"/>
              <a:t> Enhance Decision Making</a:t>
            </a:r>
          </a:p>
          <a:p>
            <a:pPr>
              <a:buFontTx/>
              <a:buChar char="•"/>
            </a:pPr>
            <a:endParaRPr lang="en-US" sz="2800"/>
          </a:p>
          <a:p>
            <a:pPr>
              <a:buFontTx/>
              <a:buChar char="•"/>
            </a:pPr>
            <a:r>
              <a:rPr lang="en-US" sz="2800"/>
              <a:t> Manage Organizational Change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571625" y="1247775"/>
            <a:ext cx="5999163"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20650" indent="-12065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a:spcBef>
                <a:spcPct val="50000"/>
              </a:spcBef>
            </a:pPr>
            <a:endParaRPr lang="en-US" sz="2400"/>
          </a:p>
          <a:p>
            <a:pPr>
              <a:spcBef>
                <a:spcPct val="50000"/>
              </a:spcBef>
              <a:buFontTx/>
              <a:buChar char="•"/>
            </a:pPr>
            <a:r>
              <a:rPr lang="en-US" sz="2400"/>
              <a:t> Higher return on project investments </a:t>
            </a:r>
          </a:p>
          <a:p>
            <a:pPr>
              <a:spcBef>
                <a:spcPct val="50000"/>
              </a:spcBef>
              <a:buFontTx/>
              <a:buChar char="•"/>
            </a:pPr>
            <a:r>
              <a:rPr lang="en-US" sz="2400"/>
              <a:t> Lower organizational risk </a:t>
            </a:r>
          </a:p>
          <a:p>
            <a:pPr>
              <a:spcBef>
                <a:spcPct val="50000"/>
              </a:spcBef>
              <a:buFontTx/>
              <a:buChar char="•"/>
            </a:pPr>
            <a:r>
              <a:rPr lang="en-US" sz="2400"/>
              <a:t> Greater confidence of meeting customer</a:t>
            </a:r>
            <a:br>
              <a:rPr lang="en-US" sz="2400"/>
            </a:br>
            <a:r>
              <a:rPr lang="en-US" sz="2400"/>
              <a:t> commitments</a:t>
            </a:r>
          </a:p>
          <a:p>
            <a:pPr>
              <a:spcBef>
                <a:spcPct val="50000"/>
              </a:spcBef>
              <a:buFontTx/>
              <a:buChar char="•"/>
            </a:pPr>
            <a:r>
              <a:rPr lang="en-US" sz="2400"/>
              <a:t> Balanced project portfolio workload</a:t>
            </a:r>
          </a:p>
          <a:p>
            <a:pPr>
              <a:spcBef>
                <a:spcPct val="50000"/>
              </a:spcBef>
              <a:buFontTx/>
              <a:buChar char="•"/>
            </a:pPr>
            <a:r>
              <a:rPr lang="en-US" sz="2400"/>
              <a:t> Shorter project cycle times</a:t>
            </a:r>
          </a:p>
          <a:p>
            <a:pPr>
              <a:spcBef>
                <a:spcPct val="50000"/>
              </a:spcBef>
              <a:buFontTx/>
              <a:buChar char="•"/>
            </a:pPr>
            <a:r>
              <a:rPr lang="en-US" sz="2400"/>
              <a:t> Increased project throughput</a:t>
            </a:r>
          </a:p>
        </p:txBody>
      </p:sp>
      <p:sp>
        <p:nvSpPr>
          <p:cNvPr id="23563" name="Rectangle 11"/>
          <p:cNvSpPr>
            <a:spLocks noGrp="1" noChangeArrowheads="1"/>
          </p:cNvSpPr>
          <p:nvPr>
            <p:ph type="title"/>
          </p:nvPr>
        </p:nvSpPr>
        <p:spPr bwMode="auto">
          <a:xfrm>
            <a:off x="520700" y="6477000"/>
            <a:ext cx="8229600" cy="381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600">
                <a:solidFill>
                  <a:schemeClr val="bg1"/>
                </a:solidFill>
              </a:rPr>
              <a:t>PPM Goals</a:t>
            </a:r>
          </a:p>
        </p:txBody>
      </p:sp>
      <p:sp>
        <p:nvSpPr>
          <p:cNvPr id="23564" name="Rectangle 12"/>
          <p:cNvSpPr>
            <a:spLocks noChangeArrowheads="1"/>
          </p:cNvSpPr>
          <p:nvPr/>
        </p:nvSpPr>
        <p:spPr bwMode="auto">
          <a:xfrm>
            <a:off x="1290638" y="795338"/>
            <a:ext cx="6561137"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800" b="1">
                <a:effectLst>
                  <a:outerShdw blurRad="38100" dist="38100" dir="2700000" algn="tl">
                    <a:srgbClr val="C0C0C0"/>
                  </a:outerShdw>
                </a:effectLst>
              </a:rPr>
              <a:t>Portfolio Management Benefits: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Portfolio Management Design">
  <a:themeElements>
    <a:clrScheme name="Default Portfolio Managemen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Default Portfolio Managemen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Portfolio Managemen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Portfolio Managemen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Portfolio Managemen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Portfolio Managemen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Portfolio Managemen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Portfolio Managemen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Portfolio Managemen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Portfolio Managemen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Portfolio Managemen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Portfolio Managemen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Portfolio Managemen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Portfolio Managemen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Portfolio Managemen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clrMap bg1="lt1" tx1="dk1" bg2="lt2" tx2="dk2" accent1="accent1" accent2="accent2" accent3="accent3" accent4="accent4" accent5="accent5" accent6="accent6" hlink="hlink" folHlink="folHlink"/>
    </a:extraClrScheme>
    <a:extraClrScheme>
      <a:clrScheme name="Default Portfolio Managemen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11194</TotalTime>
  <Words>959</Words>
  <Application>Microsoft Office PowerPoint</Application>
  <PresentationFormat>On-screen Show (4:3)</PresentationFormat>
  <Paragraphs>126</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Portfolio Management Design</vt:lpstr>
      <vt:lpstr>Introduction to Project Portfolio Management</vt:lpstr>
      <vt:lpstr>Doing Right Work</vt:lpstr>
      <vt:lpstr>What is  “Project Portfolio Management”?</vt:lpstr>
      <vt:lpstr>Management Disciplines</vt:lpstr>
      <vt:lpstr>PMI Quote</vt:lpstr>
      <vt:lpstr>Stanford Quote</vt:lpstr>
      <vt:lpstr>Financial Portfolio Quote</vt:lpstr>
      <vt:lpstr>The Purpose of Portfolio Management</vt:lpstr>
      <vt:lpstr>PPM Goals</vt:lpstr>
      <vt:lpstr>PowerPoint Presentation</vt:lpstr>
      <vt:lpstr>PowerPoint Presentation</vt:lpstr>
      <vt:lpstr>Management Disciplines</vt:lpstr>
      <vt:lpstr>PORTFOLIO LIFECYCLE</vt:lpstr>
      <vt:lpstr>Sources</vt:lpstr>
    </vt:vector>
  </TitlesOfParts>
  <Company>The Boeing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Portfolio Management Process</dc:title>
  <dc:creator>la285c</dc:creator>
  <cp:lastModifiedBy>Tim Washington</cp:lastModifiedBy>
  <cp:revision>217</cp:revision>
  <dcterms:created xsi:type="dcterms:W3CDTF">2007-05-24T15:25:14Z</dcterms:created>
  <dcterms:modified xsi:type="dcterms:W3CDTF">2011-09-14T06:08:11Z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
  </property>
  <property fmtid="{D5CDD505-2E9C-101B-9397-08002B2CF9AE}" pid="3" name="ContentType">
    <vt:lpwstr>Document</vt:lpwstr>
  </property>
</Properties>
</file>