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64" r:id="rId3"/>
    <p:sldId id="265" r:id="rId4"/>
    <p:sldId id="257" r:id="rId5"/>
    <p:sldId id="258" r:id="rId6"/>
    <p:sldId id="259" r:id="rId7"/>
    <p:sldId id="266" r:id="rId8"/>
    <p:sldId id="261" r:id="rId9"/>
    <p:sldId id="267" r:id="rId10"/>
    <p:sldId id="260"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293E98-37BA-44F8-A96C-964F570DCDCA}" type="datetimeFigureOut">
              <a:rPr lang="en-US" smtClean="0"/>
              <a:t>9/14/2011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27223-96F1-432F-AB28-F7A9233A7962}" type="slidenum">
              <a:rPr lang="en-US" smtClean="0"/>
              <a:t>‹#›</a:t>
            </a:fld>
            <a:endParaRPr lang="en-US"/>
          </a:p>
        </p:txBody>
      </p:sp>
    </p:spTree>
    <p:extLst>
      <p:ext uri="{BB962C8B-B14F-4D97-AF65-F5344CB8AC3E}">
        <p14:creationId xmlns:p14="http://schemas.microsoft.com/office/powerpoint/2010/main" val="128299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5C942-1F7D-4613-8A41-0BAD48C25352}" type="slidenum">
              <a:rPr lang="en-US">
                <a:solidFill>
                  <a:prstClr val="black"/>
                </a:solidFill>
              </a:rPr>
              <a:pPr/>
              <a:t>1</a:t>
            </a:fld>
            <a:endParaRPr lang="en-US">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t>Title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B7C655-089D-4A22-80A6-DB60DBF0D192}" type="slidenum">
              <a:rPr lang="en-US"/>
              <a:pPr/>
              <a:t>2</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p:txBody>
          <a:bodyPr/>
          <a:lstStyle/>
          <a:p>
            <a:r>
              <a:rPr lang="en-US"/>
              <a:t>The project portfolio lifecycle is very important and provides a conceptual overview of PPM. </a:t>
            </a:r>
          </a:p>
          <a:p>
            <a:r>
              <a:rPr lang="en-US"/>
              <a:t>Portfolio management enables strategic execution, and projects help accomplish strategic goals. </a:t>
            </a:r>
          </a:p>
          <a:p>
            <a:r>
              <a:rPr lang="en-US"/>
              <a:t>Therefore, the first step is to select the right projects. Without the right projects, an organization cannot accomplish its strategic goals.</a:t>
            </a:r>
          </a:p>
          <a:p>
            <a:r>
              <a:rPr lang="en-US"/>
              <a:t>The second step is to optimize the project portfolio. This includes prioritization and resource capacity management.</a:t>
            </a:r>
          </a:p>
          <a:p>
            <a:r>
              <a:rPr lang="en-US"/>
              <a:t>The third step is to protect the portfolio’s value. The project portfolio has inherent value and the key is to ensure that each project delivers the value it intended from the beginning. </a:t>
            </a:r>
          </a:p>
          <a:p>
            <a:r>
              <a:rPr lang="en-US"/>
              <a:t>The final step is to mature the portfolio’s processes. Higher maturity translates into greater benefits of the process. Validating project benefits and using this information is a key step for maturing the portfolio processes.</a:t>
            </a:r>
          </a:p>
          <a:p>
            <a:r>
              <a:rPr lang="en-US"/>
              <a:t>Again, the goal is to maximize value to the organization.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5051" y="8685862"/>
            <a:ext cx="2971382" cy="45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27100" eaLnBrk="0" hangingPunct="0">
              <a:defRPr>
                <a:solidFill>
                  <a:schemeClr val="tx1"/>
                </a:solidFill>
                <a:latin typeface="Arial" charset="0"/>
              </a:defRPr>
            </a:lvl1pPr>
            <a:lvl2pPr marL="742950" indent="-285750" defTabSz="927100" eaLnBrk="0" hangingPunct="0">
              <a:defRPr>
                <a:solidFill>
                  <a:schemeClr val="tx1"/>
                </a:solidFill>
                <a:latin typeface="Arial" charset="0"/>
              </a:defRPr>
            </a:lvl2pPr>
            <a:lvl3pPr marL="1143000" indent="-228600" defTabSz="927100" eaLnBrk="0" hangingPunct="0">
              <a:defRPr>
                <a:solidFill>
                  <a:schemeClr val="tx1"/>
                </a:solidFill>
                <a:latin typeface="Arial" charset="0"/>
              </a:defRPr>
            </a:lvl3pPr>
            <a:lvl4pPr marL="1600200" indent="-228600" defTabSz="927100" eaLnBrk="0" hangingPunct="0">
              <a:defRPr>
                <a:solidFill>
                  <a:schemeClr val="tx1"/>
                </a:solidFill>
                <a:latin typeface="Arial" charset="0"/>
              </a:defRPr>
            </a:lvl4pPr>
            <a:lvl5pPr marL="2057400" indent="-228600" defTabSz="927100" eaLnBrk="0" hangingPunct="0">
              <a:defRPr>
                <a:solidFill>
                  <a:schemeClr val="tx1"/>
                </a:solidFill>
                <a:latin typeface="Arial" charset="0"/>
              </a:defRPr>
            </a:lvl5pPr>
            <a:lvl6pPr marL="2514600" indent="-228600" defTabSz="927100" eaLnBrk="0" fontAlgn="base" hangingPunct="0">
              <a:spcBef>
                <a:spcPct val="0"/>
              </a:spcBef>
              <a:spcAft>
                <a:spcPct val="0"/>
              </a:spcAft>
              <a:defRPr>
                <a:solidFill>
                  <a:schemeClr val="tx1"/>
                </a:solidFill>
                <a:latin typeface="Arial" charset="0"/>
              </a:defRPr>
            </a:lvl6pPr>
            <a:lvl7pPr marL="2971800" indent="-228600" defTabSz="927100" eaLnBrk="0" fontAlgn="base" hangingPunct="0">
              <a:spcBef>
                <a:spcPct val="0"/>
              </a:spcBef>
              <a:spcAft>
                <a:spcPct val="0"/>
              </a:spcAft>
              <a:defRPr>
                <a:solidFill>
                  <a:schemeClr val="tx1"/>
                </a:solidFill>
                <a:latin typeface="Arial" charset="0"/>
              </a:defRPr>
            </a:lvl7pPr>
            <a:lvl8pPr marL="3429000" indent="-228600" defTabSz="927100" eaLnBrk="0" fontAlgn="base" hangingPunct="0">
              <a:spcBef>
                <a:spcPct val="0"/>
              </a:spcBef>
              <a:spcAft>
                <a:spcPct val="0"/>
              </a:spcAft>
              <a:defRPr>
                <a:solidFill>
                  <a:schemeClr val="tx1"/>
                </a:solidFill>
                <a:latin typeface="Arial" charset="0"/>
              </a:defRPr>
            </a:lvl8pPr>
            <a:lvl9pPr marL="3886200" indent="-228600" defTabSz="927100" eaLnBrk="0" fontAlgn="base" hangingPunct="0">
              <a:spcBef>
                <a:spcPct val="0"/>
              </a:spcBef>
              <a:spcAft>
                <a:spcPct val="0"/>
              </a:spcAft>
              <a:defRPr>
                <a:solidFill>
                  <a:schemeClr val="tx1"/>
                </a:solidFill>
                <a:latin typeface="Arial" charset="0"/>
              </a:defRPr>
            </a:lvl9pPr>
          </a:lstStyle>
          <a:p>
            <a:pPr algn="r" eaLnBrk="1" hangingPunct="1"/>
            <a:fld id="{5E087483-1FAF-4E55-B852-C5E37F27512C}" type="slidenum">
              <a:rPr lang="en-US" sz="1200"/>
              <a:pPr algn="r" eaLnBrk="1" hangingPunct="1"/>
              <a:t>8</a:t>
            </a:fld>
            <a:endParaRPr lang="en-US" sz="1200"/>
          </a:p>
        </p:txBody>
      </p:sp>
      <p:sp>
        <p:nvSpPr>
          <p:cNvPr id="40963" name="Rectangle 2"/>
          <p:cNvSpPr>
            <a:spLocks noRot="1" noChangeArrowheads="1" noTextEdit="1"/>
          </p:cNvSpPr>
          <p:nvPr>
            <p:ph type="sldImg"/>
          </p:nvPr>
        </p:nvSpPr>
        <p:spPr>
          <a:xfrm>
            <a:off x="1114425" y="677863"/>
            <a:ext cx="4630738" cy="3473450"/>
          </a:xfrm>
          <a:ln/>
        </p:spPr>
      </p:sp>
      <p:sp>
        <p:nvSpPr>
          <p:cNvPr id="40964" name="Rectangle 3"/>
          <p:cNvSpPr>
            <a:spLocks noGrp="1" noChangeArrowheads="1"/>
          </p:cNvSpPr>
          <p:nvPr>
            <p:ph type="body" idx="1"/>
          </p:nvPr>
        </p:nvSpPr>
        <p:spPr>
          <a:xfrm>
            <a:off x="904267" y="4376549"/>
            <a:ext cx="5047901" cy="407633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9EAAD5-0759-4DD5-B8F5-78453370EBA9}" type="datetimeFigureOut">
              <a:rPr lang="en-US" smtClean="0"/>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2506752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EAAD5-0759-4DD5-B8F5-78453370EBA9}" type="datetimeFigureOut">
              <a:rPr lang="en-US" smtClean="0"/>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119989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EAAD5-0759-4DD5-B8F5-78453370EBA9}" type="datetimeFigureOut">
              <a:rPr lang="en-US" smtClean="0"/>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812407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14224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1014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8408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2379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51166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91671" y="2399273"/>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6781609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161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8772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9EAAD5-0759-4DD5-B8F5-78453370EBA9}" type="datetimeFigureOut">
              <a:rPr lang="en-US" smtClean="0"/>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2577532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25942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4202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234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9EAAD5-0759-4DD5-B8F5-78453370EBA9}" type="datetimeFigureOut">
              <a:rPr lang="en-US" smtClean="0"/>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1381041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9EAAD5-0759-4DD5-B8F5-78453370EBA9}" type="datetimeFigureOut">
              <a:rPr lang="en-US" smtClean="0"/>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265213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9EAAD5-0759-4DD5-B8F5-78453370EBA9}" type="datetimeFigureOut">
              <a:rPr lang="en-US" smtClean="0"/>
              <a:t>9/14/2011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256198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9EAAD5-0759-4DD5-B8F5-78453370EBA9}" type="datetimeFigureOut">
              <a:rPr lang="en-US" smtClean="0"/>
              <a:t>9/14/2011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120581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EAAD5-0759-4DD5-B8F5-78453370EBA9}" type="datetimeFigureOut">
              <a:rPr lang="en-US" smtClean="0"/>
              <a:t>9/14/2011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4131513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9EAAD5-0759-4DD5-B8F5-78453370EBA9}" type="datetimeFigureOut">
              <a:rPr lang="en-US" smtClean="0"/>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341901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9EAAD5-0759-4DD5-B8F5-78453370EBA9}" type="datetimeFigureOut">
              <a:rPr lang="en-US" smtClean="0"/>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98AD3F-F6DE-417E-9FD0-849255149177}" type="slidenum">
              <a:rPr lang="en-US" smtClean="0"/>
              <a:t>‹#›</a:t>
            </a:fld>
            <a:endParaRPr lang="en-US"/>
          </a:p>
        </p:txBody>
      </p:sp>
    </p:spTree>
    <p:extLst>
      <p:ext uri="{BB962C8B-B14F-4D97-AF65-F5344CB8AC3E}">
        <p14:creationId xmlns:p14="http://schemas.microsoft.com/office/powerpoint/2010/main" val="193474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EAAD5-0759-4DD5-B8F5-78453370EBA9}" type="datetimeFigureOut">
              <a:rPr lang="en-US" smtClean="0"/>
              <a:t>9/14/2011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8AD3F-F6DE-417E-9FD0-849255149177}"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4297682" y="-4297679"/>
            <a:ext cx="548640" cy="9144000"/>
          </a:xfrm>
          <a:prstGeom prst="rect">
            <a:avLst/>
          </a:prstGeom>
        </p:spPr>
      </p:pic>
      <p:sp>
        <p:nvSpPr>
          <p:cNvPr id="8" name="TextBox 7"/>
          <p:cNvSpPr txBox="1"/>
          <p:nvPr userDrawn="1"/>
        </p:nvSpPr>
        <p:spPr>
          <a:xfrm>
            <a:off x="1676400" y="12711"/>
            <a:ext cx="5791206" cy="523220"/>
          </a:xfrm>
          <a:prstGeom prst="rect">
            <a:avLst/>
          </a:prstGeom>
          <a:noFill/>
        </p:spPr>
        <p:txBody>
          <a:bodyPr wrap="square" rtlCol="0">
            <a:spAutoFit/>
          </a:bodyPr>
          <a:lstStyle/>
          <a:p>
            <a:pPr algn="ctr"/>
            <a:r>
              <a:rPr lang="en-US" sz="2800" dirty="0" smtClean="0">
                <a:solidFill>
                  <a:schemeClr val="bg1"/>
                </a:solidFill>
                <a:effectLst>
                  <a:outerShdw blurRad="38100" dist="38100" dir="2700000" algn="tl">
                    <a:srgbClr val="000000">
                      <a:alpha val="43137"/>
                    </a:srgbClr>
                  </a:outerShdw>
                </a:effectLst>
                <a:latin typeface="Franklin Gothic Medium" pitchFamily="34" charset="0"/>
                <a:cs typeface="Aharoni" pitchFamily="2" charset="-79"/>
              </a:rPr>
              <a:t>PPM </a:t>
            </a:r>
            <a:r>
              <a:rPr lang="en-US" sz="2800" dirty="0" smtClean="0">
                <a:solidFill>
                  <a:schemeClr val="bg1"/>
                </a:solidFill>
                <a:effectLst>
                  <a:outerShdw blurRad="38100" dist="38100" dir="2700000" algn="tl">
                    <a:srgbClr val="000000">
                      <a:alpha val="43137"/>
                    </a:srgbClr>
                  </a:outerShdw>
                </a:effectLst>
                <a:latin typeface="Franklin Gothic Medium" pitchFamily="34" charset="0"/>
                <a:cs typeface="Aharoni" pitchFamily="2" charset="-79"/>
              </a:rPr>
              <a:t>Execution—Project Selection</a:t>
            </a:r>
            <a:endParaRPr lang="en-US" sz="2800" dirty="0">
              <a:solidFill>
                <a:schemeClr val="bg1"/>
              </a:solidFill>
              <a:effectLst>
                <a:outerShdw blurRad="38100" dist="38100" dir="2700000" algn="tl">
                  <a:srgbClr val="000000">
                    <a:alpha val="43137"/>
                  </a:srgbClr>
                </a:outerShdw>
              </a:effectLst>
              <a:latin typeface="Franklin Gothic Medium" pitchFamily="34" charset="0"/>
              <a:cs typeface="Aharoni" pitchFamily="2" charset="-79"/>
            </a:endParaRPr>
          </a:p>
        </p:txBody>
      </p:sp>
      <p:pic>
        <p:nvPicPr>
          <p:cNvPr id="9"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7603" y="49360"/>
            <a:ext cx="578682" cy="462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Straight Connector 9"/>
          <p:cNvCxnSpPr/>
          <p:nvPr userDrawn="1"/>
        </p:nvCxnSpPr>
        <p:spPr>
          <a:xfrm>
            <a:off x="0" y="548642"/>
            <a:ext cx="9144002" cy="0"/>
          </a:xfrm>
          <a:prstGeom prst="line">
            <a:avLst/>
          </a:prstGeom>
          <a:ln w="38100"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00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rot="16200000">
            <a:off x="4297682" y="-4297679"/>
            <a:ext cx="548640" cy="9144000"/>
          </a:xfrm>
          <a:prstGeom prst="rect">
            <a:avLst/>
          </a:prstGeom>
        </p:spPr>
      </p:pic>
      <p:sp>
        <p:nvSpPr>
          <p:cNvPr id="5" name="TextBox 4"/>
          <p:cNvSpPr txBox="1"/>
          <p:nvPr userDrawn="1"/>
        </p:nvSpPr>
        <p:spPr>
          <a:xfrm>
            <a:off x="2994688" y="12711"/>
            <a:ext cx="3154629" cy="523220"/>
          </a:xfrm>
          <a:prstGeom prst="rect">
            <a:avLst/>
          </a:prstGeom>
          <a:noFill/>
        </p:spPr>
        <p:txBody>
          <a:bodyPr wrap="square" rtlCol="0">
            <a:spAutoFit/>
          </a:bodyPr>
          <a:lstStyle/>
          <a:p>
            <a:pPr algn="ctr" fontAlgn="base">
              <a:spcBef>
                <a:spcPct val="0"/>
              </a:spcBef>
              <a:spcAft>
                <a:spcPct val="0"/>
              </a:spcAft>
            </a:pPr>
            <a:r>
              <a:rPr lang="en-US" sz="2800" dirty="0" smtClean="0">
                <a:solidFill>
                  <a:srgbClr val="FFFFFF"/>
                </a:solidFill>
                <a:effectLst>
                  <a:outerShdw blurRad="38100" dist="38100" dir="2700000" algn="tl">
                    <a:srgbClr val="000000">
                      <a:alpha val="43137"/>
                    </a:srgbClr>
                  </a:outerShdw>
                </a:effectLst>
                <a:latin typeface="Franklin Gothic Medium" pitchFamily="34" charset="0"/>
                <a:cs typeface="Aharoni" pitchFamily="2" charset="-79"/>
              </a:rPr>
              <a:t>PPM Execution</a:t>
            </a:r>
            <a:endParaRPr lang="en-US" sz="2800" dirty="0">
              <a:solidFill>
                <a:srgbClr val="FFFFFF"/>
              </a:solidFill>
              <a:effectLst>
                <a:outerShdw blurRad="38100" dist="38100" dir="2700000" algn="tl">
                  <a:srgbClr val="000000">
                    <a:alpha val="43137"/>
                  </a:srgbClr>
                </a:outerShdw>
              </a:effectLst>
              <a:latin typeface="Franklin Gothic Medium" pitchFamily="34" charset="0"/>
              <a:cs typeface="Aharoni" pitchFamily="2" charset="-79"/>
            </a:endParaRPr>
          </a:p>
        </p:txBody>
      </p:sp>
      <p:pic>
        <p:nvPicPr>
          <p:cNvPr id="6"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7603" y="49360"/>
            <a:ext cx="578682" cy="462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userDrawn="1"/>
        </p:nvCxnSpPr>
        <p:spPr>
          <a:xfrm>
            <a:off x="0" y="548642"/>
            <a:ext cx="9144002" cy="0"/>
          </a:xfrm>
          <a:prstGeom prst="line">
            <a:avLst/>
          </a:prstGeom>
          <a:ln w="38100"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682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71352" y="-1084998"/>
            <a:ext cx="7001300" cy="9144000"/>
          </a:xfrm>
          <a:prstGeom prst="rect">
            <a:avLst/>
          </a:prstGeom>
        </p:spPr>
      </p:pic>
      <p:sp>
        <p:nvSpPr>
          <p:cNvPr id="2057" name="Rectangle 9"/>
          <p:cNvSpPr>
            <a:spLocks noGrp="1" noChangeArrowheads="1"/>
          </p:cNvSpPr>
          <p:nvPr>
            <p:ph type="title"/>
          </p:nvPr>
        </p:nvSpPr>
        <p:spPr bwMode="auto">
          <a:xfrm>
            <a:off x="533400" y="1785938"/>
            <a:ext cx="8229600" cy="181292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4800" b="1" dirty="0" smtClean="0">
                <a:solidFill>
                  <a:schemeClr val="bg1"/>
                </a:solidFill>
              </a:rPr>
              <a:t>Project Selection Overview</a:t>
            </a:r>
            <a:endParaRPr lang="en-US" sz="4800" b="1" dirty="0">
              <a:solidFill>
                <a:schemeClr val="bg1"/>
              </a:solidFill>
            </a:endParaRPr>
          </a:p>
        </p:txBody>
      </p:sp>
      <p:pic>
        <p:nvPicPr>
          <p:cNvPr id="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99" y="117601"/>
            <a:ext cx="1167456" cy="933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014949" y="6096391"/>
            <a:ext cx="1978925" cy="584775"/>
          </a:xfrm>
          <a:prstGeom prst="rect">
            <a:avLst/>
          </a:prstGeom>
          <a:noFill/>
        </p:spPr>
        <p:txBody>
          <a:bodyPr wrap="square" rtlCol="0">
            <a:spAutoFit/>
          </a:bodyPr>
          <a:lstStyle/>
          <a:p>
            <a:pPr fontAlgn="base">
              <a:spcBef>
                <a:spcPct val="0"/>
              </a:spcBef>
              <a:spcAft>
                <a:spcPct val="0"/>
              </a:spcAft>
            </a:pPr>
            <a:r>
              <a:rPr lang="en-US" sz="1600" dirty="0" smtClean="0">
                <a:solidFill>
                  <a:srgbClr val="FFFFFF"/>
                </a:solidFill>
                <a:latin typeface="Calibri" pitchFamily="34" charset="0"/>
                <a:cs typeface="Calibri" pitchFamily="34" charset="0"/>
              </a:rPr>
              <a:t>By Tim Washington</a:t>
            </a:r>
          </a:p>
          <a:p>
            <a:pPr fontAlgn="base">
              <a:spcBef>
                <a:spcPct val="0"/>
              </a:spcBef>
              <a:spcAft>
                <a:spcPct val="0"/>
              </a:spcAft>
            </a:pPr>
            <a:r>
              <a:rPr lang="en-US" sz="1600" dirty="0" smtClean="0">
                <a:solidFill>
                  <a:srgbClr val="FFFFFF"/>
                </a:solidFill>
                <a:latin typeface="Calibri" pitchFamily="34" charset="0"/>
                <a:cs typeface="Calibri" pitchFamily="34" charset="0"/>
              </a:rPr>
              <a:t>September </a:t>
            </a:r>
            <a:r>
              <a:rPr lang="en-US" sz="1600" dirty="0" smtClean="0">
                <a:solidFill>
                  <a:srgbClr val="FFFFFF"/>
                </a:solidFill>
                <a:latin typeface="Calibri" pitchFamily="34" charset="0"/>
                <a:cs typeface="Calibri" pitchFamily="34" charset="0"/>
              </a:rPr>
              <a:t>14</a:t>
            </a:r>
            <a:r>
              <a:rPr lang="en-US" sz="1600" baseline="30000" dirty="0" smtClean="0">
                <a:solidFill>
                  <a:srgbClr val="FFFFFF"/>
                </a:solidFill>
                <a:latin typeface="Calibri" pitchFamily="34" charset="0"/>
                <a:cs typeface="Calibri" pitchFamily="34" charset="0"/>
              </a:rPr>
              <a:t>th</a:t>
            </a:r>
            <a:r>
              <a:rPr lang="en-US" sz="1600" dirty="0" smtClean="0">
                <a:solidFill>
                  <a:srgbClr val="FFFFFF"/>
                </a:solidFill>
                <a:latin typeface="Calibri" pitchFamily="34" charset="0"/>
                <a:cs typeface="Calibri" pitchFamily="34" charset="0"/>
              </a:rPr>
              <a:t>, 2011</a:t>
            </a:r>
            <a:endParaRPr lang="en-US" sz="1600" dirty="0">
              <a:solidFill>
                <a:srgbClr val="FFFFFF"/>
              </a:solidFill>
              <a:latin typeface="Calibri" pitchFamily="34" charset="0"/>
              <a:cs typeface="Calibri" pitchFamily="34" charset="0"/>
            </a:endParaRPr>
          </a:p>
        </p:txBody>
      </p:sp>
    </p:spTree>
    <p:extLst>
      <p:ext uri="{BB962C8B-B14F-4D97-AF65-F5344CB8AC3E}">
        <p14:creationId xmlns:p14="http://schemas.microsoft.com/office/powerpoint/2010/main" val="184834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bwMode="auto">
          <a:xfrm>
            <a:off x="0" y="6534150"/>
            <a:ext cx="1914525" cy="32385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1200">
                <a:solidFill>
                  <a:schemeClr val="bg1"/>
                </a:solidFill>
              </a:rPr>
              <a:t>Greatest Value</a:t>
            </a:r>
          </a:p>
        </p:txBody>
      </p:sp>
      <p:sp>
        <p:nvSpPr>
          <p:cNvPr id="202756" name="Text Box 4"/>
          <p:cNvSpPr txBox="1">
            <a:spLocks noChangeArrowheads="1"/>
          </p:cNvSpPr>
          <p:nvPr/>
        </p:nvSpPr>
        <p:spPr bwMode="auto">
          <a:xfrm>
            <a:off x="990601" y="1809750"/>
            <a:ext cx="716279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dirty="0"/>
              <a:t>The greatest value of this process is improving your bottom line through the </a:t>
            </a:r>
            <a:r>
              <a:rPr lang="en-US" sz="3200" b="1" dirty="0"/>
              <a:t>elimination of draining projects</a:t>
            </a:r>
            <a:r>
              <a:rPr lang="en-US" sz="2800" dirty="0"/>
              <a:t> that do not contribute to the health of the enterprise.</a:t>
            </a:r>
          </a:p>
        </p:txBody>
      </p:sp>
    </p:spTree>
    <p:extLst>
      <p:ext uri="{BB962C8B-B14F-4D97-AF65-F5344CB8AC3E}">
        <p14:creationId xmlns:p14="http://schemas.microsoft.com/office/powerpoint/2010/main" val="563467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bwMode="auto">
          <a:xfrm>
            <a:off x="381000" y="6553200"/>
            <a:ext cx="8229600" cy="304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1400">
                <a:solidFill>
                  <a:schemeClr val="bg1"/>
                </a:solidFill>
              </a:rPr>
              <a:t>Shift of View</a:t>
            </a:r>
          </a:p>
        </p:txBody>
      </p:sp>
      <p:sp>
        <p:nvSpPr>
          <p:cNvPr id="247811" name="Text Box 3"/>
          <p:cNvSpPr txBox="1">
            <a:spLocks noChangeArrowheads="1"/>
          </p:cNvSpPr>
          <p:nvPr/>
        </p:nvSpPr>
        <p:spPr bwMode="auto">
          <a:xfrm>
            <a:off x="1155700" y="1789113"/>
            <a:ext cx="69215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Project Portfolio Management represents a shift of view from the single project view to a total portfolio view.</a:t>
            </a:r>
          </a:p>
        </p:txBody>
      </p:sp>
      <p:sp>
        <p:nvSpPr>
          <p:cNvPr id="247812" name="Text Box 4"/>
          <p:cNvSpPr txBox="1">
            <a:spLocks noChangeArrowheads="1"/>
          </p:cNvSpPr>
          <p:nvPr/>
        </p:nvSpPr>
        <p:spPr bwMode="auto">
          <a:xfrm>
            <a:off x="1244600" y="3886200"/>
            <a:ext cx="64135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b="1"/>
              <a:t>The basic question is “how does this affect our project portfolio?”</a:t>
            </a:r>
          </a:p>
        </p:txBody>
      </p:sp>
    </p:spTree>
    <p:extLst>
      <p:ext uri="{BB962C8B-B14F-4D97-AF65-F5344CB8AC3E}">
        <p14:creationId xmlns:p14="http://schemas.microsoft.com/office/powerpoint/2010/main" val="960037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Effect transition="in" filter="fade">
                                      <p:cBhvr>
                                        <p:cTn id="7" dur="1000"/>
                                        <p:tgtEl>
                                          <p:spTgt spid="247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80" name="AutoShape 4"/>
          <p:cNvSpPr>
            <a:spLocks noChangeArrowheads="1"/>
          </p:cNvSpPr>
          <p:nvPr/>
        </p:nvSpPr>
        <p:spPr bwMode="auto">
          <a:xfrm rot="5400000">
            <a:off x="6823075" y="1498600"/>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1" name="AutoShape 5"/>
          <p:cNvSpPr>
            <a:spLocks noChangeArrowheads="1"/>
          </p:cNvSpPr>
          <p:nvPr/>
        </p:nvSpPr>
        <p:spPr bwMode="auto">
          <a:xfrm rot="10800000">
            <a:off x="6823075" y="4799013"/>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2" name="AutoShape 6"/>
          <p:cNvSpPr>
            <a:spLocks noChangeArrowheads="1"/>
          </p:cNvSpPr>
          <p:nvPr/>
        </p:nvSpPr>
        <p:spPr bwMode="auto">
          <a:xfrm rot="16200000">
            <a:off x="1271588" y="4732338"/>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3" name="AutoShape 7"/>
          <p:cNvSpPr>
            <a:spLocks noChangeArrowheads="1"/>
          </p:cNvSpPr>
          <p:nvPr/>
        </p:nvSpPr>
        <p:spPr bwMode="auto">
          <a:xfrm>
            <a:off x="1271588" y="1431925"/>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4" name="Text Box 8"/>
          <p:cNvSpPr txBox="1">
            <a:spLocks noChangeArrowheads="1"/>
          </p:cNvSpPr>
          <p:nvPr/>
        </p:nvSpPr>
        <p:spPr bwMode="auto">
          <a:xfrm>
            <a:off x="490538" y="573088"/>
            <a:ext cx="818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At the highest level, Project Portfolio Management has four basic components:</a:t>
            </a:r>
          </a:p>
        </p:txBody>
      </p:sp>
      <p:sp>
        <p:nvSpPr>
          <p:cNvPr id="306185" name="Text Box 9"/>
          <p:cNvSpPr txBox="1">
            <a:spLocks noChangeArrowheads="1"/>
          </p:cNvSpPr>
          <p:nvPr/>
        </p:nvSpPr>
        <p:spPr bwMode="auto">
          <a:xfrm>
            <a:off x="6088063" y="3649663"/>
            <a:ext cx="2784475"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dirty="0"/>
              <a:t>All the steps necessary to construct an optimal portfolio given current limitations and constraints. </a:t>
            </a:r>
          </a:p>
        </p:txBody>
      </p:sp>
      <p:sp>
        <p:nvSpPr>
          <p:cNvPr id="306186" name="Text Box 10"/>
          <p:cNvSpPr txBox="1">
            <a:spLocks noChangeArrowheads="1"/>
          </p:cNvSpPr>
          <p:nvPr/>
        </p:nvSpPr>
        <p:spPr bwMode="auto">
          <a:xfrm>
            <a:off x="195263" y="3649663"/>
            <a:ext cx="2838450" cy="942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dirty="0"/>
              <a:t>Higher portfolio maturity translates into a greater realization of the benefits of project portfolio management. </a:t>
            </a:r>
          </a:p>
        </p:txBody>
      </p:sp>
      <p:sp>
        <p:nvSpPr>
          <p:cNvPr id="306187" name="Text Box 11"/>
          <p:cNvSpPr txBox="1">
            <a:spLocks noChangeArrowheads="1"/>
          </p:cNvSpPr>
          <p:nvPr/>
        </p:nvSpPr>
        <p:spPr bwMode="auto">
          <a:xfrm>
            <a:off x="2877343" y="1781175"/>
            <a:ext cx="3411538"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Selected projects must align with the business strategy and meet other important criteria. The result: the portfolio will contain a higher percentage of winning projects. </a:t>
            </a:r>
          </a:p>
        </p:txBody>
      </p:sp>
      <p:sp>
        <p:nvSpPr>
          <p:cNvPr id="306190" name="Text Box 14"/>
          <p:cNvSpPr txBox="1">
            <a:spLocks noChangeArrowheads="1"/>
          </p:cNvSpPr>
          <p:nvPr/>
        </p:nvSpPr>
        <p:spPr bwMode="auto">
          <a:xfrm>
            <a:off x="2606675" y="5500688"/>
            <a:ext cx="3952875"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During the execution of an optimized portfolio, the aggregate project benefits (portfolio value) must be protected. This occurs by monitoring projects, assessing portfolio health, and managing portfolio risk. </a:t>
            </a:r>
          </a:p>
        </p:txBody>
      </p:sp>
      <p:sp>
        <p:nvSpPr>
          <p:cNvPr id="306193" name="Text Box 17"/>
          <p:cNvSpPr txBox="1">
            <a:spLocks noChangeArrowheads="1"/>
          </p:cNvSpPr>
          <p:nvPr/>
        </p:nvSpPr>
        <p:spPr bwMode="auto">
          <a:xfrm>
            <a:off x="3379787" y="3328988"/>
            <a:ext cx="24066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1" i="1">
                <a:solidFill>
                  <a:srgbClr val="FF0000"/>
                </a:solidFill>
                <a:effectLst>
                  <a:outerShdw blurRad="38100" dist="38100" dir="2700000" algn="tl">
                    <a:srgbClr val="C0C0C0"/>
                  </a:outerShdw>
                </a:effectLst>
              </a:rPr>
              <a:t>The Goal:</a:t>
            </a:r>
            <a:r>
              <a:rPr lang="en-US"/>
              <a:t> </a:t>
            </a:r>
            <a:br>
              <a:rPr lang="en-US"/>
            </a:br>
            <a:r>
              <a:rPr lang="en-US" b="1"/>
              <a:t>Maximize Value to the Organization</a:t>
            </a:r>
          </a:p>
        </p:txBody>
      </p:sp>
      <p:sp>
        <p:nvSpPr>
          <p:cNvPr id="16" name="AutoShape 24"/>
          <p:cNvSpPr>
            <a:spLocks noChangeArrowheads="1"/>
          </p:cNvSpPr>
          <p:nvPr/>
        </p:nvSpPr>
        <p:spPr bwMode="auto">
          <a:xfrm>
            <a:off x="3348672" y="1100931"/>
            <a:ext cx="2468880" cy="640080"/>
          </a:xfrm>
          <a:prstGeom prst="roundRect">
            <a:avLst>
              <a:gd name="adj" fmla="val 16667"/>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mj-lt"/>
                <a:ea typeface="+mn-ea"/>
                <a:cs typeface="+mn-cs"/>
              </a:rPr>
              <a:t>Select the Right </a:t>
            </a:r>
            <a:br>
              <a:rPr kumimoji="0" lang="en-US" sz="1600" b="1" i="0" u="none" strike="noStrike" kern="0" cap="none" spc="0" normalizeH="0" baseline="0" noProof="0" dirty="0">
                <a:ln>
                  <a:noFill/>
                </a:ln>
                <a:solidFill>
                  <a:prstClr val="white"/>
                </a:solidFill>
                <a:effectLst/>
                <a:uLnTx/>
                <a:uFillTx/>
                <a:latin typeface="+mj-lt"/>
                <a:ea typeface="+mn-ea"/>
                <a:cs typeface="+mn-cs"/>
              </a:rPr>
            </a:br>
            <a:r>
              <a:rPr kumimoji="0" lang="en-US" sz="1600" b="1" i="0" u="none" strike="noStrike" kern="0" cap="none" spc="0" normalizeH="0" baseline="0" noProof="0" dirty="0">
                <a:ln>
                  <a:noFill/>
                </a:ln>
                <a:solidFill>
                  <a:prstClr val="white"/>
                </a:solidFill>
                <a:effectLst/>
                <a:uLnTx/>
                <a:uFillTx/>
                <a:latin typeface="+mj-lt"/>
                <a:ea typeface="+mn-ea"/>
                <a:cs typeface="+mn-cs"/>
              </a:rPr>
              <a:t>Projects</a:t>
            </a:r>
          </a:p>
        </p:txBody>
      </p:sp>
      <p:sp>
        <p:nvSpPr>
          <p:cNvPr id="18" name="AutoShape 25"/>
          <p:cNvSpPr>
            <a:spLocks noChangeArrowheads="1"/>
          </p:cNvSpPr>
          <p:nvPr/>
        </p:nvSpPr>
        <p:spPr bwMode="auto">
          <a:xfrm>
            <a:off x="6337300" y="2955925"/>
            <a:ext cx="2286000" cy="640080"/>
          </a:xfrm>
          <a:prstGeom prst="roundRect">
            <a:avLst>
              <a:gd name="adj" fmla="val 1666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mj-lt"/>
                <a:ea typeface="+mn-ea"/>
                <a:cs typeface="+mn-cs"/>
              </a:rPr>
              <a:t>Optimize the</a:t>
            </a:r>
            <a:br>
              <a:rPr kumimoji="0" lang="en-US" sz="1600" b="1" i="0" u="none" strike="noStrike" kern="0" cap="none" spc="0" normalizeH="0" baseline="0" noProof="0" dirty="0">
                <a:ln>
                  <a:noFill/>
                </a:ln>
                <a:solidFill>
                  <a:prstClr val="white"/>
                </a:solidFill>
                <a:effectLst/>
                <a:uLnTx/>
                <a:uFillTx/>
                <a:latin typeface="+mj-lt"/>
                <a:ea typeface="+mn-ea"/>
                <a:cs typeface="+mn-cs"/>
              </a:rPr>
            </a:br>
            <a:r>
              <a:rPr kumimoji="0" lang="en-US" sz="1600" b="1" i="0" u="none" strike="noStrike" kern="0" cap="none" spc="0" normalizeH="0" baseline="0" noProof="0" dirty="0">
                <a:ln>
                  <a:noFill/>
                </a:ln>
                <a:solidFill>
                  <a:prstClr val="white"/>
                </a:solidFill>
                <a:effectLst/>
                <a:uLnTx/>
                <a:uFillTx/>
                <a:latin typeface="+mj-lt"/>
                <a:ea typeface="+mn-ea"/>
                <a:cs typeface="+mn-cs"/>
              </a:rPr>
              <a:t>Portfolio</a:t>
            </a:r>
          </a:p>
        </p:txBody>
      </p:sp>
      <p:sp>
        <p:nvSpPr>
          <p:cNvPr id="19" name="AutoShape 26"/>
          <p:cNvSpPr>
            <a:spLocks noChangeArrowheads="1"/>
          </p:cNvSpPr>
          <p:nvPr/>
        </p:nvSpPr>
        <p:spPr bwMode="auto">
          <a:xfrm>
            <a:off x="471488" y="2955925"/>
            <a:ext cx="2286000" cy="640080"/>
          </a:xfrm>
          <a:prstGeom prst="roundRect">
            <a:avLst>
              <a:gd name="adj"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mj-lt"/>
                <a:ea typeface="+mn-ea"/>
                <a:cs typeface="+mn-cs"/>
              </a:rPr>
              <a:t>Mature the</a:t>
            </a:r>
            <a:br>
              <a:rPr kumimoji="0" lang="en-US" sz="1600" b="1" i="0" u="none" strike="noStrike" kern="0" cap="none" spc="0" normalizeH="0" baseline="0" noProof="0" dirty="0">
                <a:ln>
                  <a:noFill/>
                </a:ln>
                <a:solidFill>
                  <a:prstClr val="white"/>
                </a:solidFill>
                <a:effectLst/>
                <a:uLnTx/>
                <a:uFillTx/>
                <a:latin typeface="+mj-lt"/>
                <a:ea typeface="+mn-ea"/>
                <a:cs typeface="+mn-cs"/>
              </a:rPr>
            </a:br>
            <a:r>
              <a:rPr kumimoji="0" lang="en-US" sz="1600" b="1" i="0" u="none" strike="noStrike" kern="0" cap="none" spc="0" normalizeH="0" baseline="0" noProof="0" dirty="0">
                <a:ln>
                  <a:noFill/>
                </a:ln>
                <a:solidFill>
                  <a:prstClr val="white"/>
                </a:solidFill>
                <a:effectLst/>
                <a:uLnTx/>
                <a:uFillTx/>
                <a:latin typeface="+mj-lt"/>
                <a:ea typeface="+mn-ea"/>
                <a:cs typeface="+mn-cs"/>
              </a:rPr>
              <a:t>Portfolio Processes</a:t>
            </a:r>
          </a:p>
        </p:txBody>
      </p:sp>
      <p:sp>
        <p:nvSpPr>
          <p:cNvPr id="20" name="AutoShape 27"/>
          <p:cNvSpPr>
            <a:spLocks noChangeArrowheads="1"/>
          </p:cNvSpPr>
          <p:nvPr/>
        </p:nvSpPr>
        <p:spPr bwMode="auto">
          <a:xfrm>
            <a:off x="3348672" y="4838701"/>
            <a:ext cx="2468880" cy="640080"/>
          </a:xfrm>
          <a:prstGeom prst="roundRect">
            <a:avLst>
              <a:gd name="adj" fmla="val 16667"/>
            </a:avLst>
          </a:prstGeom>
          <a:gradFill rotWithShape="1">
            <a:gsLst>
              <a:gs pos="0">
                <a:srgbClr val="9BBB59">
                  <a:lumMod val="50000"/>
                </a:srgbClr>
              </a:gs>
              <a:gs pos="80000">
                <a:srgbClr val="9BBB59">
                  <a:lumMod val="75000"/>
                </a:srgbClr>
              </a:gs>
              <a:gs pos="100000">
                <a:srgbClr val="9BBB59">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white"/>
                </a:solidFill>
                <a:effectLst/>
                <a:uLnTx/>
                <a:uFillTx/>
                <a:latin typeface="+mj-lt"/>
                <a:ea typeface="+mn-ea"/>
                <a:cs typeface="+mn-cs"/>
              </a:rPr>
              <a:t>Protect the</a:t>
            </a:r>
            <a:br>
              <a:rPr kumimoji="0" lang="en-US" sz="1600" b="1" i="0" u="none" strike="noStrike" kern="0" cap="none" spc="0" normalizeH="0" baseline="0" noProof="0" dirty="0">
                <a:ln>
                  <a:noFill/>
                </a:ln>
                <a:solidFill>
                  <a:prstClr val="white"/>
                </a:solidFill>
                <a:effectLst/>
                <a:uLnTx/>
                <a:uFillTx/>
                <a:latin typeface="+mj-lt"/>
                <a:ea typeface="+mn-ea"/>
                <a:cs typeface="+mn-cs"/>
              </a:rPr>
            </a:br>
            <a:r>
              <a:rPr kumimoji="0" lang="en-US" sz="1600" b="1" i="0" u="none" strike="noStrike" kern="0" cap="none" spc="0" normalizeH="0" baseline="0" noProof="0" dirty="0">
                <a:ln>
                  <a:noFill/>
                </a:ln>
                <a:solidFill>
                  <a:prstClr val="white"/>
                </a:solidFill>
                <a:effectLst/>
                <a:uLnTx/>
                <a:uFillTx/>
                <a:latin typeface="+mj-lt"/>
                <a:ea typeface="+mn-ea"/>
                <a:cs typeface="+mn-cs"/>
              </a:rPr>
              <a:t>Portfolio’s Value</a:t>
            </a:r>
          </a:p>
        </p:txBody>
      </p:sp>
    </p:spTree>
    <p:extLst>
      <p:ext uri="{BB962C8B-B14F-4D97-AF65-F5344CB8AC3E}">
        <p14:creationId xmlns:p14="http://schemas.microsoft.com/office/powerpoint/2010/main" val="1937672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500"/>
                            </p:stCondLst>
                            <p:childTnLst>
                              <p:par>
                                <p:cTn id="9" presetID="10" presetClass="entr" presetSubtype="0" fill="hold" grpId="0" nodeType="afterEffect">
                                  <p:stCondLst>
                                    <p:cond delay="500"/>
                                  </p:stCondLst>
                                  <p:childTnLst>
                                    <p:set>
                                      <p:cBhvr>
                                        <p:cTn id="10" dur="1" fill="hold">
                                          <p:stCondLst>
                                            <p:cond delay="0"/>
                                          </p:stCondLst>
                                        </p:cTn>
                                        <p:tgtEl>
                                          <p:spTgt spid="306187"/>
                                        </p:tgtEl>
                                        <p:attrNameLst>
                                          <p:attrName>style.visibility</p:attrName>
                                        </p:attrNameLst>
                                      </p:cBhvr>
                                      <p:to>
                                        <p:strVal val="visible"/>
                                      </p:to>
                                    </p:set>
                                    <p:animEffect transition="in" filter="fade">
                                      <p:cBhvr>
                                        <p:cTn id="11" dur="2000"/>
                                        <p:tgtEl>
                                          <p:spTgt spid="30618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306187"/>
                                        </p:tgtEl>
                                        <p:attrNameLst>
                                          <p:attrName>style.visibility</p:attrName>
                                        </p:attrNameLst>
                                      </p:cBhvr>
                                      <p:to>
                                        <p:strVal val="hidden"/>
                                      </p:to>
                                    </p:set>
                                  </p:childTnLst>
                                </p:cTn>
                              </p:par>
                            </p:childTnLst>
                          </p:cTn>
                        </p:par>
                        <p:par>
                          <p:cTn id="16" fill="hold" nodeType="afterGroup">
                            <p:stCondLst>
                              <p:cond delay="0"/>
                            </p:stCondLst>
                            <p:childTnLst>
                              <p:par>
                                <p:cTn id="17" presetID="10" presetClass="entr" presetSubtype="0" fill="hold" grpId="0" nodeType="afterEffect">
                                  <p:stCondLst>
                                    <p:cond delay="0"/>
                                  </p:stCondLst>
                                  <p:childTnLst>
                                    <p:set>
                                      <p:cBhvr>
                                        <p:cTn id="18" dur="1" fill="hold">
                                          <p:stCondLst>
                                            <p:cond delay="0"/>
                                          </p:stCondLst>
                                        </p:cTn>
                                        <p:tgtEl>
                                          <p:spTgt spid="306180"/>
                                        </p:tgtEl>
                                        <p:attrNameLst>
                                          <p:attrName>style.visibility</p:attrName>
                                        </p:attrNameLst>
                                      </p:cBhvr>
                                      <p:to>
                                        <p:strVal val="visible"/>
                                      </p:to>
                                    </p:set>
                                    <p:animEffect transition="in" filter="fade">
                                      <p:cBhvr>
                                        <p:cTn id="19" dur="2000"/>
                                        <p:tgtEl>
                                          <p:spTgt spid="30618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par>
                          <p:cTn id="25" fill="hold" nodeType="afterGroup">
                            <p:stCondLst>
                              <p:cond delay="500"/>
                            </p:stCondLst>
                            <p:childTnLst>
                              <p:par>
                                <p:cTn id="26" presetID="10" presetClass="entr" presetSubtype="0" fill="hold" grpId="0" nodeType="afterEffect">
                                  <p:stCondLst>
                                    <p:cond delay="500"/>
                                  </p:stCondLst>
                                  <p:childTnLst>
                                    <p:set>
                                      <p:cBhvr>
                                        <p:cTn id="27" dur="1" fill="hold">
                                          <p:stCondLst>
                                            <p:cond delay="0"/>
                                          </p:stCondLst>
                                        </p:cTn>
                                        <p:tgtEl>
                                          <p:spTgt spid="306185"/>
                                        </p:tgtEl>
                                        <p:attrNameLst>
                                          <p:attrName>style.visibility</p:attrName>
                                        </p:attrNameLst>
                                      </p:cBhvr>
                                      <p:to>
                                        <p:strVal val="visible"/>
                                      </p:to>
                                    </p:set>
                                    <p:animEffect transition="in" filter="fade">
                                      <p:cBhvr>
                                        <p:cTn id="28" dur="2000"/>
                                        <p:tgtEl>
                                          <p:spTgt spid="30618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06185"/>
                                        </p:tgtEl>
                                        <p:attrNameLst>
                                          <p:attrName>style.visibility</p:attrName>
                                        </p:attrNameLst>
                                      </p:cBhvr>
                                      <p:to>
                                        <p:strVal val="hidden"/>
                                      </p:to>
                                    </p:set>
                                  </p:childTnLst>
                                </p:cTn>
                              </p:par>
                            </p:childTnLst>
                          </p:cTn>
                        </p:par>
                        <p:par>
                          <p:cTn id="33" fill="hold" nodeType="afterGroup">
                            <p:stCondLst>
                              <p:cond delay="0"/>
                            </p:stCondLst>
                            <p:childTnLst>
                              <p:par>
                                <p:cTn id="34" presetID="10" presetClass="entr" presetSubtype="0" fill="hold" grpId="0" nodeType="afterEffect">
                                  <p:stCondLst>
                                    <p:cond delay="0"/>
                                  </p:stCondLst>
                                  <p:childTnLst>
                                    <p:set>
                                      <p:cBhvr>
                                        <p:cTn id="35" dur="1" fill="hold">
                                          <p:stCondLst>
                                            <p:cond delay="0"/>
                                          </p:stCondLst>
                                        </p:cTn>
                                        <p:tgtEl>
                                          <p:spTgt spid="306181"/>
                                        </p:tgtEl>
                                        <p:attrNameLst>
                                          <p:attrName>style.visibility</p:attrName>
                                        </p:attrNameLst>
                                      </p:cBhvr>
                                      <p:to>
                                        <p:strVal val="visible"/>
                                      </p:to>
                                    </p:set>
                                    <p:animEffect transition="in" filter="fade">
                                      <p:cBhvr>
                                        <p:cTn id="36" dur="2000"/>
                                        <p:tgtEl>
                                          <p:spTgt spid="306181"/>
                                        </p:tgtEl>
                                      </p:cBhvr>
                                    </p:animEffect>
                                  </p:childTnLst>
                                </p:cTn>
                              </p:par>
                            </p:childTnLst>
                          </p:cTn>
                        </p:par>
                      </p:childTnLst>
                    </p:cTn>
                  </p:par>
                  <p:par>
                    <p:cTn id="37" fill="hold">
                      <p:stCondLst>
                        <p:cond delay="indefinite"/>
                      </p:stCondLst>
                      <p:childTnLst>
                        <p:par>
                          <p:cTn id="38" fill="hold" nodeType="after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par>
                          <p:cTn id="42" fill="hold">
                            <p:stCondLst>
                              <p:cond delay="500"/>
                            </p:stCondLst>
                            <p:childTnLst>
                              <p:par>
                                <p:cTn id="43" presetID="10" presetClass="entr" presetSubtype="0" fill="hold" grpId="0" nodeType="afterEffect">
                                  <p:stCondLst>
                                    <p:cond delay="500"/>
                                  </p:stCondLst>
                                  <p:childTnLst>
                                    <p:set>
                                      <p:cBhvr>
                                        <p:cTn id="44" dur="1" fill="hold">
                                          <p:stCondLst>
                                            <p:cond delay="0"/>
                                          </p:stCondLst>
                                        </p:cTn>
                                        <p:tgtEl>
                                          <p:spTgt spid="306190"/>
                                        </p:tgtEl>
                                        <p:attrNameLst>
                                          <p:attrName>style.visibility</p:attrName>
                                        </p:attrNameLst>
                                      </p:cBhvr>
                                      <p:to>
                                        <p:strVal val="visible"/>
                                      </p:to>
                                    </p:set>
                                    <p:animEffect transition="in" filter="fade">
                                      <p:cBhvr>
                                        <p:cTn id="45" dur="2000"/>
                                        <p:tgtEl>
                                          <p:spTgt spid="30619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306190"/>
                                        </p:tgtEl>
                                        <p:attrNameLst>
                                          <p:attrName>style.visibility</p:attrName>
                                        </p:attrNameLst>
                                      </p:cBhvr>
                                      <p:to>
                                        <p:strVal val="hidden"/>
                                      </p:to>
                                    </p:set>
                                  </p:childTnLst>
                                </p:cTn>
                              </p:par>
                            </p:childTnLst>
                          </p:cTn>
                        </p:par>
                        <p:par>
                          <p:cTn id="50" fill="hold" nodeType="afterGroup">
                            <p:stCondLst>
                              <p:cond delay="0"/>
                            </p:stCondLst>
                            <p:childTnLst>
                              <p:par>
                                <p:cTn id="51" presetID="10" presetClass="entr" presetSubtype="0" fill="hold" grpId="0" nodeType="afterEffect">
                                  <p:stCondLst>
                                    <p:cond delay="0"/>
                                  </p:stCondLst>
                                  <p:childTnLst>
                                    <p:set>
                                      <p:cBhvr>
                                        <p:cTn id="52" dur="1" fill="hold">
                                          <p:stCondLst>
                                            <p:cond delay="0"/>
                                          </p:stCondLst>
                                        </p:cTn>
                                        <p:tgtEl>
                                          <p:spTgt spid="306182"/>
                                        </p:tgtEl>
                                        <p:attrNameLst>
                                          <p:attrName>style.visibility</p:attrName>
                                        </p:attrNameLst>
                                      </p:cBhvr>
                                      <p:to>
                                        <p:strVal val="visible"/>
                                      </p:to>
                                    </p:set>
                                    <p:animEffect transition="in" filter="fade">
                                      <p:cBhvr>
                                        <p:cTn id="53" dur="2000"/>
                                        <p:tgtEl>
                                          <p:spTgt spid="306182"/>
                                        </p:tgtEl>
                                      </p:cBhvr>
                                    </p:animEffect>
                                  </p:childTnLst>
                                </p:cTn>
                              </p:par>
                            </p:childTnLst>
                          </p:cTn>
                        </p:par>
                      </p:childTnLst>
                    </p:cTn>
                  </p:par>
                  <p:par>
                    <p:cTn id="54" fill="hold">
                      <p:stCondLst>
                        <p:cond delay="indefinite"/>
                      </p:stCondLst>
                      <p:childTnLst>
                        <p:par>
                          <p:cTn id="55" fill="hold" nodeType="after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childTnLst>
                          </p:cTn>
                        </p:par>
                        <p:par>
                          <p:cTn id="59" fill="hold">
                            <p:stCondLst>
                              <p:cond delay="500"/>
                            </p:stCondLst>
                            <p:childTnLst>
                              <p:par>
                                <p:cTn id="60" presetID="10" presetClass="entr" presetSubtype="0" fill="hold" grpId="0" nodeType="afterEffect">
                                  <p:stCondLst>
                                    <p:cond delay="500"/>
                                  </p:stCondLst>
                                  <p:childTnLst>
                                    <p:set>
                                      <p:cBhvr>
                                        <p:cTn id="61" dur="1" fill="hold">
                                          <p:stCondLst>
                                            <p:cond delay="0"/>
                                          </p:stCondLst>
                                        </p:cTn>
                                        <p:tgtEl>
                                          <p:spTgt spid="306186"/>
                                        </p:tgtEl>
                                        <p:attrNameLst>
                                          <p:attrName>style.visibility</p:attrName>
                                        </p:attrNameLst>
                                      </p:cBhvr>
                                      <p:to>
                                        <p:strVal val="visible"/>
                                      </p:to>
                                    </p:set>
                                    <p:animEffect transition="in" filter="fade">
                                      <p:cBhvr>
                                        <p:cTn id="62" dur="2000"/>
                                        <p:tgtEl>
                                          <p:spTgt spid="30618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06183"/>
                                        </p:tgtEl>
                                        <p:attrNameLst>
                                          <p:attrName>style.visibility</p:attrName>
                                        </p:attrNameLst>
                                      </p:cBhvr>
                                      <p:to>
                                        <p:strVal val="visible"/>
                                      </p:to>
                                    </p:set>
                                    <p:animEffect transition="in" filter="fade">
                                      <p:cBhvr>
                                        <p:cTn id="67" dur="2000"/>
                                        <p:tgtEl>
                                          <p:spTgt spid="306183"/>
                                        </p:tgtEl>
                                      </p:cBhvr>
                                    </p:animEffect>
                                  </p:childTnLst>
                                </p:cTn>
                              </p:par>
                            </p:childTnLst>
                          </p:cTn>
                        </p:par>
                        <p:par>
                          <p:cTn id="68" fill="hold" nodeType="afterGroup">
                            <p:stCondLst>
                              <p:cond delay="2000"/>
                            </p:stCondLst>
                            <p:childTnLst>
                              <p:par>
                                <p:cTn id="69" presetID="1" presetClass="entr" presetSubtype="0" fill="hold" grpId="2" nodeType="afterEffect">
                                  <p:stCondLst>
                                    <p:cond delay="0"/>
                                  </p:stCondLst>
                                  <p:childTnLst>
                                    <p:set>
                                      <p:cBhvr>
                                        <p:cTn id="70" dur="1" fill="hold">
                                          <p:stCondLst>
                                            <p:cond delay="0"/>
                                          </p:stCondLst>
                                        </p:cTn>
                                        <p:tgtEl>
                                          <p:spTgt spid="306187"/>
                                        </p:tgtEl>
                                        <p:attrNameLst>
                                          <p:attrName>style.visibility</p:attrName>
                                        </p:attrNameLst>
                                      </p:cBhvr>
                                      <p:to>
                                        <p:strVal val="visible"/>
                                      </p:to>
                                    </p:set>
                                  </p:childTnLst>
                                </p:cTn>
                              </p:par>
                              <p:par>
                                <p:cTn id="71" presetID="1" presetClass="entr" presetSubtype="0" fill="hold" grpId="2" nodeType="withEffect">
                                  <p:stCondLst>
                                    <p:cond delay="0"/>
                                  </p:stCondLst>
                                  <p:childTnLst>
                                    <p:set>
                                      <p:cBhvr>
                                        <p:cTn id="72" dur="1" fill="hold">
                                          <p:stCondLst>
                                            <p:cond delay="0"/>
                                          </p:stCondLst>
                                        </p:cTn>
                                        <p:tgtEl>
                                          <p:spTgt spid="306185"/>
                                        </p:tgtEl>
                                        <p:attrNameLst>
                                          <p:attrName>style.visibility</p:attrName>
                                        </p:attrNameLst>
                                      </p:cBhvr>
                                      <p:to>
                                        <p:strVal val="visible"/>
                                      </p:to>
                                    </p:set>
                                  </p:childTnLst>
                                </p:cTn>
                              </p:par>
                              <p:par>
                                <p:cTn id="73" presetID="1" presetClass="entr" presetSubtype="0" fill="hold" grpId="2" nodeType="withEffect">
                                  <p:stCondLst>
                                    <p:cond delay="0"/>
                                  </p:stCondLst>
                                  <p:childTnLst>
                                    <p:set>
                                      <p:cBhvr>
                                        <p:cTn id="74" dur="1" fill="hold">
                                          <p:stCondLst>
                                            <p:cond delay="0"/>
                                          </p:stCondLst>
                                        </p:cTn>
                                        <p:tgtEl>
                                          <p:spTgt spid="306190"/>
                                        </p:tgtEl>
                                        <p:attrNameLst>
                                          <p:attrName>style.visibility</p:attrName>
                                        </p:attrNameLst>
                                      </p:cBhvr>
                                      <p:to>
                                        <p:strVal val="visible"/>
                                      </p:to>
                                    </p:set>
                                  </p:childTnLst>
                                </p:cTn>
                              </p:par>
                            </p:childTnLst>
                          </p:cTn>
                        </p:par>
                        <p:par>
                          <p:cTn id="75" fill="hold" nodeType="afterGroup">
                            <p:stCondLst>
                              <p:cond delay="2000"/>
                            </p:stCondLst>
                            <p:childTnLst>
                              <p:par>
                                <p:cTn id="76" presetID="35" presetClass="entr" presetSubtype="0" fill="hold" grpId="0" nodeType="afterEffect">
                                  <p:stCondLst>
                                    <p:cond delay="0"/>
                                  </p:stCondLst>
                                  <p:childTnLst>
                                    <p:set>
                                      <p:cBhvr>
                                        <p:cTn id="77" dur="1" fill="hold">
                                          <p:stCondLst>
                                            <p:cond delay="0"/>
                                          </p:stCondLst>
                                        </p:cTn>
                                        <p:tgtEl>
                                          <p:spTgt spid="306193"/>
                                        </p:tgtEl>
                                        <p:attrNameLst>
                                          <p:attrName>style.visibility</p:attrName>
                                        </p:attrNameLst>
                                      </p:cBhvr>
                                      <p:to>
                                        <p:strVal val="visible"/>
                                      </p:to>
                                    </p:set>
                                    <p:animEffect transition="in" filter="fade">
                                      <p:cBhvr>
                                        <p:cTn id="78" dur="2000"/>
                                        <p:tgtEl>
                                          <p:spTgt spid="306193"/>
                                        </p:tgtEl>
                                      </p:cBhvr>
                                    </p:animEffect>
                                    <p:anim calcmode="lin" valueType="num">
                                      <p:cBhvr>
                                        <p:cTn id="79" dur="2000" fill="hold"/>
                                        <p:tgtEl>
                                          <p:spTgt spid="306193"/>
                                        </p:tgtEl>
                                        <p:attrNameLst>
                                          <p:attrName>style.rotation</p:attrName>
                                        </p:attrNameLst>
                                      </p:cBhvr>
                                      <p:tavLst>
                                        <p:tav tm="0">
                                          <p:val>
                                            <p:fltVal val="720"/>
                                          </p:val>
                                        </p:tav>
                                        <p:tav tm="100000">
                                          <p:val>
                                            <p:fltVal val="0"/>
                                          </p:val>
                                        </p:tav>
                                      </p:tavLst>
                                    </p:anim>
                                    <p:anim calcmode="lin" valueType="num">
                                      <p:cBhvr>
                                        <p:cTn id="80" dur="2000" fill="hold"/>
                                        <p:tgtEl>
                                          <p:spTgt spid="306193"/>
                                        </p:tgtEl>
                                        <p:attrNameLst>
                                          <p:attrName>ppt_h</p:attrName>
                                        </p:attrNameLst>
                                      </p:cBhvr>
                                      <p:tavLst>
                                        <p:tav tm="0">
                                          <p:val>
                                            <p:fltVal val="0"/>
                                          </p:val>
                                        </p:tav>
                                        <p:tav tm="100000">
                                          <p:val>
                                            <p:strVal val="#ppt_h"/>
                                          </p:val>
                                        </p:tav>
                                      </p:tavLst>
                                    </p:anim>
                                    <p:anim calcmode="lin" valueType="num">
                                      <p:cBhvr>
                                        <p:cTn id="81" dur="2000" fill="hold"/>
                                        <p:tgtEl>
                                          <p:spTgt spid="30619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0" grpId="0" animBg="1"/>
      <p:bldP spid="306181" grpId="0" animBg="1"/>
      <p:bldP spid="306182" grpId="0" animBg="1"/>
      <p:bldP spid="306183" grpId="0" animBg="1"/>
      <p:bldP spid="306185" grpId="0"/>
      <p:bldP spid="306185" grpId="1"/>
      <p:bldP spid="306185" grpId="2"/>
      <p:bldP spid="306186" grpId="0"/>
      <p:bldP spid="306187" grpId="0"/>
      <p:bldP spid="306187" grpId="1"/>
      <p:bldP spid="306187" grpId="2"/>
      <p:bldP spid="306190" grpId="0"/>
      <p:bldP spid="306190" grpId="1"/>
      <p:bldP spid="306190" grpId="2"/>
      <p:bldP spid="306193" grpId="0"/>
      <p:bldP spid="16"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bwMode="auto">
          <a:xfrm>
            <a:off x="457200" y="739775"/>
            <a:ext cx="8229600" cy="598488"/>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3200" b="1">
                <a:solidFill>
                  <a:srgbClr val="3366CC"/>
                </a:solidFill>
                <a:effectLst>
                  <a:outerShdw blurRad="38100" dist="38100" dir="2700000" algn="tl">
                    <a:srgbClr val="C0C0C0"/>
                  </a:outerShdw>
                </a:effectLst>
              </a:rPr>
              <a:t>Select the Right Projects</a:t>
            </a:r>
          </a:p>
        </p:txBody>
      </p:sp>
      <p:sp>
        <p:nvSpPr>
          <p:cNvPr id="392196" name="Text Box 4"/>
          <p:cNvSpPr txBox="1">
            <a:spLocks noChangeArrowheads="1"/>
          </p:cNvSpPr>
          <p:nvPr/>
        </p:nvSpPr>
        <p:spPr bwMode="auto">
          <a:xfrm>
            <a:off x="1008063" y="1785938"/>
            <a:ext cx="71786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a:t>Selected projects must align with the business strategy and meet other important criteria. The result: the portfolio will contain a higher percentage of winning projects. </a:t>
            </a:r>
          </a:p>
        </p:txBody>
      </p:sp>
      <p:sp>
        <p:nvSpPr>
          <p:cNvPr id="392197" name="AutoShape 5"/>
          <p:cNvSpPr>
            <a:spLocks noChangeArrowheads="1"/>
          </p:cNvSpPr>
          <p:nvPr/>
        </p:nvSpPr>
        <p:spPr bwMode="auto">
          <a:xfrm>
            <a:off x="2068513" y="4481513"/>
            <a:ext cx="5006975" cy="1071562"/>
          </a:xfrm>
          <a:prstGeom prst="roundRect">
            <a:avLst>
              <a:gd name="adj" fmla="val 16667"/>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b="1"/>
              <a:t>OPPORTUNITY MANAGEMENT</a:t>
            </a:r>
          </a:p>
          <a:p>
            <a:pPr algn="ctr"/>
            <a:r>
              <a:rPr lang="en-US" sz="2400" b="1"/>
              <a:t>PROJECT EVALUATION</a:t>
            </a:r>
          </a:p>
        </p:txBody>
      </p:sp>
      <p:sp>
        <p:nvSpPr>
          <p:cNvPr id="392198" name="Text Box 6"/>
          <p:cNvSpPr txBox="1">
            <a:spLocks noChangeArrowheads="1"/>
          </p:cNvSpPr>
          <p:nvPr/>
        </p:nvSpPr>
        <p:spPr bwMode="auto">
          <a:xfrm>
            <a:off x="2941638" y="4025900"/>
            <a:ext cx="3262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i="1"/>
              <a:t>Activities involved:</a:t>
            </a:r>
          </a:p>
        </p:txBody>
      </p:sp>
    </p:spTree>
    <p:extLst>
      <p:ext uri="{BB962C8B-B14F-4D97-AF65-F5344CB8AC3E}">
        <p14:creationId xmlns:p14="http://schemas.microsoft.com/office/powerpoint/2010/main" val="2401011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bwMode="auto">
          <a:xfrm>
            <a:off x="444500" y="655638"/>
            <a:ext cx="8229600" cy="4603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400" b="1" i="1">
                <a:effectLst>
                  <a:outerShdw blurRad="38100" dist="38100" dir="2700000" algn="tl">
                    <a:srgbClr val="C0C0C0"/>
                  </a:outerShdw>
                </a:effectLst>
              </a:rPr>
              <a:t>Portfolio Opportunities</a:t>
            </a:r>
          </a:p>
        </p:txBody>
      </p:sp>
      <p:pic>
        <p:nvPicPr>
          <p:cNvPr id="393281" name="Picture 6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9625" y="1795463"/>
            <a:ext cx="4211638" cy="260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3279" name="Text Box 63"/>
          <p:cNvSpPr txBox="1">
            <a:spLocks noChangeArrowheads="1"/>
          </p:cNvSpPr>
          <p:nvPr/>
        </p:nvSpPr>
        <p:spPr bwMode="auto">
          <a:xfrm>
            <a:off x="2706688" y="2187575"/>
            <a:ext cx="38766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X</a:t>
            </a:r>
            <a:br>
              <a:rPr lang="en-US" sz="2400" b="1"/>
            </a:br>
            <a:r>
              <a:rPr lang="en-US" sz="2400" b="1"/>
              <a:t>			    X</a:t>
            </a:r>
            <a:br>
              <a:rPr lang="en-US" sz="2400" b="1"/>
            </a:br>
            <a:r>
              <a:rPr lang="en-US" sz="2400" b="1"/>
              <a:t>	 X</a:t>
            </a:r>
            <a:br>
              <a:rPr lang="en-US" sz="2400" b="1"/>
            </a:br>
            <a:r>
              <a:rPr lang="en-US" sz="2400" b="1"/>
              <a:t>		       X</a:t>
            </a:r>
          </a:p>
        </p:txBody>
      </p:sp>
      <p:sp>
        <p:nvSpPr>
          <p:cNvPr id="393270" name="Text Box 54"/>
          <p:cNvSpPr txBox="1">
            <a:spLocks noChangeArrowheads="1"/>
          </p:cNvSpPr>
          <p:nvPr/>
        </p:nvSpPr>
        <p:spPr bwMode="auto">
          <a:xfrm>
            <a:off x="1108075" y="1068388"/>
            <a:ext cx="182562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a:effectLst>
                  <a:outerShdw blurRad="38100" dist="38100" dir="2700000" algn="tl">
                    <a:srgbClr val="C0C0C0"/>
                  </a:outerShdw>
                </a:effectLst>
              </a:rPr>
              <a:t>Portfolio Management Team Decision</a:t>
            </a:r>
          </a:p>
        </p:txBody>
      </p:sp>
      <p:sp>
        <p:nvSpPr>
          <p:cNvPr id="393271" name="Freeform 55"/>
          <p:cNvSpPr>
            <a:spLocks/>
          </p:cNvSpPr>
          <p:nvPr/>
        </p:nvSpPr>
        <p:spPr bwMode="auto">
          <a:xfrm>
            <a:off x="2849563" y="1244600"/>
            <a:ext cx="4592637" cy="2514600"/>
          </a:xfrm>
          <a:custGeom>
            <a:avLst/>
            <a:gdLst>
              <a:gd name="T0" fmla="*/ 0 w 3383"/>
              <a:gd name="T1" fmla="*/ 21 h 2197"/>
              <a:gd name="T2" fmla="*/ 1573 w 3383"/>
              <a:gd name="T3" fmla="*/ 49 h 2197"/>
              <a:gd name="T4" fmla="*/ 2606 w 3383"/>
              <a:gd name="T5" fmla="*/ 314 h 2197"/>
              <a:gd name="T6" fmla="*/ 3163 w 3383"/>
              <a:gd name="T7" fmla="*/ 1045 h 2197"/>
              <a:gd name="T8" fmla="*/ 3383 w 3383"/>
              <a:gd name="T9" fmla="*/ 2197 h 2197"/>
            </a:gdLst>
            <a:ahLst/>
            <a:cxnLst>
              <a:cxn ang="0">
                <a:pos x="T0" y="T1"/>
              </a:cxn>
              <a:cxn ang="0">
                <a:pos x="T2" y="T3"/>
              </a:cxn>
              <a:cxn ang="0">
                <a:pos x="T4" y="T5"/>
              </a:cxn>
              <a:cxn ang="0">
                <a:pos x="T6" y="T7"/>
              </a:cxn>
              <a:cxn ang="0">
                <a:pos x="T8" y="T9"/>
              </a:cxn>
            </a:cxnLst>
            <a:rect l="0" t="0" r="r" b="b"/>
            <a:pathLst>
              <a:path w="3383" h="2197">
                <a:moveTo>
                  <a:pt x="0" y="21"/>
                </a:moveTo>
                <a:cubicBezTo>
                  <a:pt x="569" y="10"/>
                  <a:pt x="1139" y="0"/>
                  <a:pt x="1573" y="49"/>
                </a:cubicBezTo>
                <a:cubicBezTo>
                  <a:pt x="2007" y="98"/>
                  <a:pt x="2341" y="148"/>
                  <a:pt x="2606" y="314"/>
                </a:cubicBezTo>
                <a:cubicBezTo>
                  <a:pt x="2871" y="480"/>
                  <a:pt x="3033" y="731"/>
                  <a:pt x="3163" y="1045"/>
                </a:cubicBezTo>
                <a:cubicBezTo>
                  <a:pt x="3293" y="1359"/>
                  <a:pt x="3346" y="2007"/>
                  <a:pt x="3383" y="2197"/>
                </a:cubicBezTo>
              </a:path>
            </a:pathLst>
          </a:custGeom>
          <a:noFill/>
          <a:ln w="41275" cap="flat">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274" name="Text Box 58"/>
          <p:cNvSpPr txBox="1">
            <a:spLocks noChangeArrowheads="1"/>
          </p:cNvSpPr>
          <p:nvPr/>
        </p:nvSpPr>
        <p:spPr bwMode="auto">
          <a:xfrm>
            <a:off x="7267575" y="1608138"/>
            <a:ext cx="14700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i="1">
                <a:effectLst>
                  <a:outerShdw blurRad="38100" dist="38100" dir="2700000" algn="tl">
                    <a:srgbClr val="C0C0C0"/>
                  </a:outerShdw>
                </a:effectLst>
              </a:rPr>
              <a:t>Initiate a project!</a:t>
            </a:r>
          </a:p>
        </p:txBody>
      </p:sp>
      <p:sp>
        <p:nvSpPr>
          <p:cNvPr id="393275" name="AutoShape 59"/>
          <p:cNvSpPr>
            <a:spLocks noChangeArrowheads="1"/>
          </p:cNvSpPr>
          <p:nvPr/>
        </p:nvSpPr>
        <p:spPr bwMode="auto">
          <a:xfrm>
            <a:off x="7343775" y="1233488"/>
            <a:ext cx="1314450" cy="347662"/>
          </a:xfrm>
          <a:prstGeom prst="roundRect">
            <a:avLst>
              <a:gd name="adj" fmla="val 16667"/>
            </a:avLst>
          </a:prstGeom>
          <a:gradFill rotWithShape="1">
            <a:gsLst>
              <a:gs pos="0">
                <a:srgbClr val="333333"/>
              </a:gs>
              <a:gs pos="50000">
                <a:srgbClr val="333333">
                  <a:gamma/>
                  <a:tint val="50196"/>
                  <a:invGamma/>
                </a:srgbClr>
              </a:gs>
              <a:gs pos="100000">
                <a:srgbClr val="333333"/>
              </a:gs>
            </a:gsLst>
            <a:lin ang="5400000" scaled="1"/>
          </a:gradFill>
          <a:ln w="158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solidFill>
                  <a:schemeClr val="bg1"/>
                </a:solidFill>
              </a:rPr>
              <a:t>Gate 1</a:t>
            </a:r>
          </a:p>
        </p:txBody>
      </p:sp>
      <p:sp>
        <p:nvSpPr>
          <p:cNvPr id="393272" name="Line 56"/>
          <p:cNvSpPr>
            <a:spLocks noChangeShapeType="1"/>
          </p:cNvSpPr>
          <p:nvPr/>
        </p:nvSpPr>
        <p:spPr bwMode="auto">
          <a:xfrm flipV="1">
            <a:off x="4697413" y="1638300"/>
            <a:ext cx="2419350" cy="677863"/>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273" name="Line 57"/>
          <p:cNvSpPr>
            <a:spLocks noChangeShapeType="1"/>
          </p:cNvSpPr>
          <p:nvPr/>
        </p:nvSpPr>
        <p:spPr bwMode="auto">
          <a:xfrm flipV="1">
            <a:off x="6069013" y="1890713"/>
            <a:ext cx="1365250" cy="785812"/>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283" name="Text Box 67"/>
          <p:cNvSpPr txBox="1">
            <a:spLocks noChangeArrowheads="1"/>
          </p:cNvSpPr>
          <p:nvPr/>
        </p:nvSpPr>
        <p:spPr bwMode="auto">
          <a:xfrm>
            <a:off x="1500188" y="4511675"/>
            <a:ext cx="69040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The organization should maintain a list of opportunities</a:t>
            </a:r>
          </a:p>
        </p:txBody>
      </p:sp>
      <p:sp>
        <p:nvSpPr>
          <p:cNvPr id="393284" name="Text Box 68"/>
          <p:cNvSpPr txBox="1">
            <a:spLocks noChangeArrowheads="1"/>
          </p:cNvSpPr>
          <p:nvPr/>
        </p:nvSpPr>
        <p:spPr bwMode="auto">
          <a:xfrm>
            <a:off x="1495425" y="4968875"/>
            <a:ext cx="7253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Based on an portfolio management team decision, some opportunities should be </a:t>
            </a:r>
            <a:r>
              <a:rPr lang="en-US" u="sng"/>
              <a:t>projectized</a:t>
            </a:r>
            <a:r>
              <a:rPr lang="en-US"/>
              <a:t> to capture the opportunity.</a:t>
            </a:r>
          </a:p>
        </p:txBody>
      </p:sp>
      <p:sp>
        <p:nvSpPr>
          <p:cNvPr id="393285" name="Text Box 69"/>
          <p:cNvSpPr txBox="1">
            <a:spLocks noChangeArrowheads="1"/>
          </p:cNvSpPr>
          <p:nvPr/>
        </p:nvSpPr>
        <p:spPr bwMode="auto">
          <a:xfrm>
            <a:off x="1503363" y="5683250"/>
            <a:ext cx="69040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In this way, attention is always being given to opportunities that </a:t>
            </a:r>
            <a:r>
              <a:rPr lang="en-US" b="1" i="1">
                <a:solidFill>
                  <a:srgbClr val="FF0000"/>
                </a:solidFill>
              </a:rPr>
              <a:t>maximize organizational value</a:t>
            </a:r>
          </a:p>
        </p:txBody>
      </p:sp>
    </p:spTree>
    <p:extLst>
      <p:ext uri="{BB962C8B-B14F-4D97-AF65-F5344CB8AC3E}">
        <p14:creationId xmlns:p14="http://schemas.microsoft.com/office/powerpoint/2010/main" val="1059660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93283"/>
                                        </p:tgtEl>
                                        <p:attrNameLst>
                                          <p:attrName>style.visibility</p:attrName>
                                        </p:attrNameLst>
                                      </p:cBhvr>
                                      <p:to>
                                        <p:strVal val="visible"/>
                                      </p:to>
                                    </p:set>
                                    <p:anim calcmode="lin" valueType="num">
                                      <p:cBhvr>
                                        <p:cTn id="7" dur="500" decel="50000" fill="hold">
                                          <p:stCondLst>
                                            <p:cond delay="0"/>
                                          </p:stCondLst>
                                        </p:cTn>
                                        <p:tgtEl>
                                          <p:spTgt spid="39328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9328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93283"/>
                                        </p:tgtEl>
                                        <p:attrNameLst>
                                          <p:attrName>ppt_w</p:attrName>
                                        </p:attrNameLst>
                                      </p:cBhvr>
                                      <p:tavLst>
                                        <p:tav tm="0">
                                          <p:val>
                                            <p:strVal val="#ppt_w*.05"/>
                                          </p:val>
                                        </p:tav>
                                        <p:tav tm="100000">
                                          <p:val>
                                            <p:strVal val="#ppt_w"/>
                                          </p:val>
                                        </p:tav>
                                      </p:tavLst>
                                    </p:anim>
                                    <p:anim calcmode="lin" valueType="num">
                                      <p:cBhvr>
                                        <p:cTn id="10" dur="1000" fill="hold"/>
                                        <p:tgtEl>
                                          <p:spTgt spid="39328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9328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9328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9328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93283"/>
                                        </p:tgtEl>
                                      </p:cBhvr>
                                    </p:animEffect>
                                  </p:childTnLst>
                                </p:cTn>
                              </p:par>
                            </p:childTnLst>
                          </p:cTn>
                        </p:par>
                        <p:par>
                          <p:cTn id="15" fill="hold" nodeType="afterGroup">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93279"/>
                                        </p:tgtEl>
                                        <p:attrNameLst>
                                          <p:attrName>style.visibility</p:attrName>
                                        </p:attrNameLst>
                                      </p:cBhvr>
                                      <p:to>
                                        <p:strVal val="visible"/>
                                      </p:to>
                                    </p:set>
                                    <p:animEffect transition="in" filter="fade">
                                      <p:cBhvr>
                                        <p:cTn id="18" dur="1000"/>
                                        <p:tgtEl>
                                          <p:spTgt spid="39327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mph" presetSubtype="2" fill="hold" grpId="1" nodeType="clickEffect">
                                  <p:stCondLst>
                                    <p:cond delay="0"/>
                                  </p:stCondLst>
                                  <p:childTnLst>
                                    <p:animClr clrSpc="rgb" dir="cw">
                                      <p:cBhvr override="childStyle">
                                        <p:cTn id="22" dur="500" fill="hold"/>
                                        <p:tgtEl>
                                          <p:spTgt spid="393283"/>
                                        </p:tgtEl>
                                        <p:attrNameLst>
                                          <p:attrName>style.color</p:attrName>
                                        </p:attrNameLst>
                                      </p:cBhvr>
                                      <p:to>
                                        <a:srgbClr val="C0C0C0"/>
                                      </p:to>
                                    </p:animClr>
                                  </p:childTnLst>
                                </p:cTn>
                              </p:par>
                              <p:par>
                                <p:cTn id="23" presetID="25" presetClass="entr" presetSubtype="0" fill="hold" grpId="0" nodeType="withEffect">
                                  <p:stCondLst>
                                    <p:cond delay="0"/>
                                  </p:stCondLst>
                                  <p:childTnLst>
                                    <p:set>
                                      <p:cBhvr>
                                        <p:cTn id="24" dur="1" fill="hold">
                                          <p:stCondLst>
                                            <p:cond delay="0"/>
                                          </p:stCondLst>
                                        </p:cTn>
                                        <p:tgtEl>
                                          <p:spTgt spid="393284"/>
                                        </p:tgtEl>
                                        <p:attrNameLst>
                                          <p:attrName>style.visibility</p:attrName>
                                        </p:attrNameLst>
                                      </p:cBhvr>
                                      <p:to>
                                        <p:strVal val="visible"/>
                                      </p:to>
                                    </p:set>
                                    <p:anim calcmode="lin" valueType="num">
                                      <p:cBhvr>
                                        <p:cTn id="25" dur="500" decel="50000" fill="hold">
                                          <p:stCondLst>
                                            <p:cond delay="0"/>
                                          </p:stCondLst>
                                        </p:cTn>
                                        <p:tgtEl>
                                          <p:spTgt spid="393284"/>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393284"/>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393284"/>
                                        </p:tgtEl>
                                        <p:attrNameLst>
                                          <p:attrName>ppt_w</p:attrName>
                                        </p:attrNameLst>
                                      </p:cBhvr>
                                      <p:tavLst>
                                        <p:tav tm="0">
                                          <p:val>
                                            <p:strVal val="#ppt_w*.05"/>
                                          </p:val>
                                        </p:tav>
                                        <p:tav tm="100000">
                                          <p:val>
                                            <p:strVal val="#ppt_w"/>
                                          </p:val>
                                        </p:tav>
                                      </p:tavLst>
                                    </p:anim>
                                    <p:anim calcmode="lin" valueType="num">
                                      <p:cBhvr>
                                        <p:cTn id="28" dur="1000" fill="hold"/>
                                        <p:tgtEl>
                                          <p:spTgt spid="393284"/>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393284"/>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393284"/>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393284"/>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39328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5" presetClass="entr" presetSubtype="0" fill="hold" grpId="0" nodeType="clickEffect">
                                  <p:stCondLst>
                                    <p:cond delay="0"/>
                                  </p:stCondLst>
                                  <p:childTnLst>
                                    <p:set>
                                      <p:cBhvr>
                                        <p:cTn id="36" dur="1" fill="hold">
                                          <p:stCondLst>
                                            <p:cond delay="0"/>
                                          </p:stCondLst>
                                        </p:cTn>
                                        <p:tgtEl>
                                          <p:spTgt spid="393285"/>
                                        </p:tgtEl>
                                        <p:attrNameLst>
                                          <p:attrName>style.visibility</p:attrName>
                                        </p:attrNameLst>
                                      </p:cBhvr>
                                      <p:to>
                                        <p:strVal val="visible"/>
                                      </p:to>
                                    </p:set>
                                    <p:anim calcmode="lin" valueType="num">
                                      <p:cBhvr>
                                        <p:cTn id="37" dur="500" decel="50000" fill="hold">
                                          <p:stCondLst>
                                            <p:cond delay="0"/>
                                          </p:stCondLst>
                                        </p:cTn>
                                        <p:tgtEl>
                                          <p:spTgt spid="393285"/>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393285"/>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393285"/>
                                        </p:tgtEl>
                                        <p:attrNameLst>
                                          <p:attrName>ppt_w</p:attrName>
                                        </p:attrNameLst>
                                      </p:cBhvr>
                                      <p:tavLst>
                                        <p:tav tm="0">
                                          <p:val>
                                            <p:strVal val="#ppt_w*.05"/>
                                          </p:val>
                                        </p:tav>
                                        <p:tav tm="100000">
                                          <p:val>
                                            <p:strVal val="#ppt_w"/>
                                          </p:val>
                                        </p:tav>
                                      </p:tavLst>
                                    </p:anim>
                                    <p:anim calcmode="lin" valueType="num">
                                      <p:cBhvr>
                                        <p:cTn id="40" dur="1000" fill="hold"/>
                                        <p:tgtEl>
                                          <p:spTgt spid="393285"/>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393285"/>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393285"/>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393285"/>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393285"/>
                                        </p:tgtEl>
                                      </p:cBhvr>
                                    </p:animEffect>
                                  </p:childTnLst>
                                </p:cTn>
                              </p:par>
                              <p:par>
                                <p:cTn id="45" presetID="3" presetClass="emph" presetSubtype="2" fill="hold" grpId="1" nodeType="withEffect">
                                  <p:stCondLst>
                                    <p:cond delay="0"/>
                                  </p:stCondLst>
                                  <p:childTnLst>
                                    <p:animClr clrSpc="rgb" dir="cw">
                                      <p:cBhvr override="childStyle">
                                        <p:cTn id="46" dur="500" fill="hold"/>
                                        <p:tgtEl>
                                          <p:spTgt spid="393284"/>
                                        </p:tgtEl>
                                        <p:attrNameLst>
                                          <p:attrName>style.color</p:attrName>
                                        </p:attrNameLst>
                                      </p:cBhvr>
                                      <p:to>
                                        <a:srgbClr val="C0C0C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79" grpId="0"/>
      <p:bldP spid="393283" grpId="0"/>
      <p:bldP spid="393283" grpId="1"/>
      <p:bldP spid="393284" grpId="0"/>
      <p:bldP spid="393284" grpId="1"/>
      <p:bldP spid="3932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219200" y="1722689"/>
            <a:ext cx="6934200" cy="2777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52352" rIns="0" bIns="38088" anchor="ctr">
            <a:spAutoFit/>
          </a:bodyPr>
          <a:lstStyle/>
          <a:p>
            <a:r>
              <a:rPr lang="en-US" sz="2400" dirty="0"/>
              <a:t>The evaluation phase is when the portfolio management team (PMT) reviews project proposals and determines whether it aligns with the business strategy and meets certain criteria. </a:t>
            </a:r>
          </a:p>
          <a:p>
            <a:endParaRPr lang="en-US" sz="2400" dirty="0"/>
          </a:p>
          <a:p>
            <a:r>
              <a:rPr lang="en-US" sz="2400" dirty="0"/>
              <a:t>In order for a project to come into the portfolio it </a:t>
            </a:r>
            <a:r>
              <a:rPr lang="en-US" sz="2400" dirty="0" smtClean="0"/>
              <a:t>should first </a:t>
            </a:r>
            <a:r>
              <a:rPr lang="en-US" sz="2400" dirty="0"/>
              <a:t>be evaluated. </a:t>
            </a:r>
          </a:p>
        </p:txBody>
      </p:sp>
      <p:sp>
        <p:nvSpPr>
          <p:cNvPr id="11282" name="Rectangle 18"/>
          <p:cNvSpPr>
            <a:spLocks noGrp="1" noChangeArrowheads="1"/>
          </p:cNvSpPr>
          <p:nvPr>
            <p:ph type="title"/>
          </p:nvPr>
        </p:nvSpPr>
        <p:spPr bwMode="auto">
          <a:xfrm>
            <a:off x="0" y="1220788"/>
            <a:ext cx="9144000" cy="5715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en-US" sz="2800" b="1" i="1">
                <a:solidFill>
                  <a:schemeClr val="tx1"/>
                </a:solidFill>
              </a:rPr>
              <a:t>Project Evaluation</a:t>
            </a:r>
          </a:p>
        </p:txBody>
      </p:sp>
    </p:spTree>
    <p:extLst>
      <p:ext uri="{BB962C8B-B14F-4D97-AF65-F5344CB8AC3E}">
        <p14:creationId xmlns:p14="http://schemas.microsoft.com/office/powerpoint/2010/main" val="484536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895350" y="1495425"/>
            <a:ext cx="7586663" cy="248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dirty="0"/>
              <a:t>P</a:t>
            </a:r>
            <a:r>
              <a:rPr lang="en-US" sz="2400" dirty="0" smtClean="0"/>
              <a:t>roject </a:t>
            </a:r>
            <a:r>
              <a:rPr lang="en-US" sz="2400" dirty="0"/>
              <a:t>decision gates are a governance structure used </a:t>
            </a:r>
            <a:r>
              <a:rPr lang="en-US" sz="2400" dirty="0" smtClean="0"/>
              <a:t>to </a:t>
            </a:r>
            <a:r>
              <a:rPr lang="en-US" sz="2400" dirty="0"/>
              <a:t>evaluate, authorize, and monitor projects as they pass through the project lifecycle. </a:t>
            </a:r>
          </a:p>
          <a:p>
            <a:pPr eaLnBrk="1" hangingPunct="1">
              <a:spcBef>
                <a:spcPct val="50000"/>
              </a:spcBef>
            </a:pPr>
            <a:r>
              <a:rPr lang="en-US" sz="2400" dirty="0"/>
              <a:t>Each gate represents a go/no-go/hold/modify decision by the </a:t>
            </a:r>
            <a:r>
              <a:rPr lang="en-US" sz="2400" dirty="0" smtClean="0"/>
              <a:t>Portfolio Management Team (PMT</a:t>
            </a:r>
            <a:r>
              <a:rPr lang="en-US" sz="2400" dirty="0"/>
              <a:t>).</a:t>
            </a:r>
            <a:r>
              <a:rPr lang="en-US" dirty="0"/>
              <a:t> </a:t>
            </a:r>
          </a:p>
        </p:txBody>
      </p:sp>
      <p:sp>
        <p:nvSpPr>
          <p:cNvPr id="3078" name="Rectangle 11"/>
          <p:cNvSpPr>
            <a:spLocks noGrp="1" noChangeArrowheads="1"/>
          </p:cNvSpPr>
          <p:nvPr>
            <p:ph type="title"/>
          </p:nvPr>
        </p:nvSpPr>
        <p:spPr>
          <a:xfrm>
            <a:off x="0" y="6502400"/>
            <a:ext cx="8229600" cy="355600"/>
          </a:xfrm>
          <a:noFill/>
        </p:spPr>
        <p:txBody>
          <a:bodyPr/>
          <a:lstStyle/>
          <a:p>
            <a:pPr eaLnBrk="1" hangingPunct="1"/>
            <a:r>
              <a:rPr lang="en-US" sz="1600" smtClean="0">
                <a:solidFill>
                  <a:schemeClr val="bg1"/>
                </a:solidFill>
              </a:rPr>
              <a:t>Governance Definition</a:t>
            </a:r>
          </a:p>
        </p:txBody>
      </p:sp>
    </p:spTree>
    <p:custDataLst>
      <p:tags r:id="rId1"/>
    </p:custDataLst>
    <p:extLst>
      <p:ext uri="{BB962C8B-B14F-4D97-AF65-F5344CB8AC3E}">
        <p14:creationId xmlns:p14="http://schemas.microsoft.com/office/powerpoint/2010/main" val="341764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20" name="Text Box 4"/>
          <p:cNvSpPr txBox="1">
            <a:spLocks noChangeArrowheads="1"/>
          </p:cNvSpPr>
          <p:nvPr/>
        </p:nvSpPr>
        <p:spPr bwMode="auto">
          <a:xfrm>
            <a:off x="546100" y="1722438"/>
            <a:ext cx="8088313"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a:t>1) Allows the Portfolio Management Team (PMT) to steer</a:t>
            </a:r>
            <a:br>
              <a:rPr lang="en-US" sz="2400"/>
            </a:br>
            <a:r>
              <a:rPr lang="en-US" sz="2400"/>
              <a:t>    the direction of incoming projects. </a:t>
            </a:r>
          </a:p>
          <a:p>
            <a:endParaRPr lang="en-US" sz="1000"/>
          </a:p>
          <a:p>
            <a:r>
              <a:rPr lang="en-US" sz="2400"/>
              <a:t>2) Ensures that a good project plan is in place. </a:t>
            </a:r>
          </a:p>
          <a:p>
            <a:endParaRPr lang="en-US" sz="1000"/>
          </a:p>
          <a:p>
            <a:r>
              <a:rPr lang="en-US" sz="2400"/>
              <a:t>3) Helps the PMT commit the right resources to the right</a:t>
            </a:r>
            <a:br>
              <a:rPr lang="en-US" sz="2400"/>
            </a:br>
            <a:r>
              <a:rPr lang="en-US" sz="2400"/>
              <a:t>    project at the right time. </a:t>
            </a:r>
          </a:p>
          <a:p>
            <a:endParaRPr lang="en-US" sz="1000"/>
          </a:p>
          <a:p>
            <a:r>
              <a:rPr lang="en-US" sz="2400"/>
              <a:t>4) Provides the PMT with a better understanding of the</a:t>
            </a:r>
            <a:br>
              <a:rPr lang="en-US" sz="2400"/>
            </a:br>
            <a:r>
              <a:rPr lang="en-US" sz="2400"/>
              <a:t>    project details/scope/deliverables. </a:t>
            </a:r>
          </a:p>
        </p:txBody>
      </p:sp>
      <p:sp>
        <p:nvSpPr>
          <p:cNvPr id="265221" name="Text Box 5"/>
          <p:cNvSpPr txBox="1">
            <a:spLocks noChangeArrowheads="1"/>
          </p:cNvSpPr>
          <p:nvPr/>
        </p:nvSpPr>
        <p:spPr bwMode="auto">
          <a:xfrm>
            <a:off x="808038" y="893763"/>
            <a:ext cx="69516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dirty="0"/>
              <a:t>Additionally, </a:t>
            </a:r>
            <a:r>
              <a:rPr lang="en-US" sz="2800" b="1" dirty="0" smtClean="0"/>
              <a:t>Decision Gates:</a:t>
            </a:r>
            <a:endParaRPr lang="en-US" sz="2800" b="1" dirty="0"/>
          </a:p>
        </p:txBody>
      </p:sp>
    </p:spTree>
    <p:extLst>
      <p:ext uri="{BB962C8B-B14F-4D97-AF65-F5344CB8AC3E}">
        <p14:creationId xmlns:p14="http://schemas.microsoft.com/office/powerpoint/2010/main" val="1444188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790825" y="4654595"/>
            <a:ext cx="1958975" cy="1341391"/>
          </a:xfrm>
          <a:prstGeom prst="rect">
            <a:avLst/>
          </a:prstGeom>
          <a:solidFill>
            <a:srgbClr val="4F7DFF">
              <a:alpha val="85097"/>
            </a:srgbClr>
          </a:solidFill>
          <a:ln w="9525" algn="ctr">
            <a:solidFill>
              <a:srgbClr val="000000"/>
            </a:solidFill>
            <a:miter lim="800000"/>
            <a:headEnd/>
            <a:tailEnd/>
          </a:ln>
        </p:spPr>
        <p:txBody>
          <a:bodyPr wrap="none" lIns="86924" tIns="43462" rIns="86924" bIns="43462" anchor="ctr"/>
          <a:lstStyle/>
          <a:p>
            <a:pPr algn="ctr" defTabSz="869950"/>
            <a:endParaRPr lang="en-US" sz="1500" b="1">
              <a:solidFill>
                <a:srgbClr val="000000"/>
              </a:solidFill>
            </a:endParaRPr>
          </a:p>
        </p:txBody>
      </p:sp>
      <p:sp>
        <p:nvSpPr>
          <p:cNvPr id="39939" name="AutoShape 3" descr="Dark horizontal"/>
          <p:cNvSpPr>
            <a:spLocks noChangeArrowheads="1"/>
          </p:cNvSpPr>
          <p:nvPr/>
        </p:nvSpPr>
        <p:spPr bwMode="auto">
          <a:xfrm>
            <a:off x="4557713" y="2436812"/>
            <a:ext cx="484187" cy="3554413"/>
          </a:xfrm>
          <a:prstGeom prst="upArrow">
            <a:avLst>
              <a:gd name="adj1" fmla="val 49833"/>
              <a:gd name="adj2" fmla="val 50749"/>
            </a:avLst>
          </a:prstGeom>
          <a:pattFill prst="dkHorz">
            <a:fgClr>
              <a:srgbClr val="3333FF"/>
            </a:fgClr>
            <a:bgClr>
              <a:srgbClr val="FFFFFF"/>
            </a:bgClr>
          </a:pattFill>
          <a:ln w="6350">
            <a:solidFill>
              <a:schemeClr val="tx1"/>
            </a:solidFill>
            <a:miter lim="800000"/>
            <a:headEnd/>
            <a:tailEnd/>
          </a:ln>
        </p:spPr>
        <p:txBody>
          <a:bodyPr wrap="none" lIns="0" rIns="0" anchor="ctr"/>
          <a:lstStyle/>
          <a:p>
            <a:endParaRPr lang="en-US"/>
          </a:p>
        </p:txBody>
      </p:sp>
      <p:sp>
        <p:nvSpPr>
          <p:cNvPr id="39940" name="Rectangle 4"/>
          <p:cNvSpPr>
            <a:spLocks noChangeArrowheads="1"/>
          </p:cNvSpPr>
          <p:nvPr/>
        </p:nvSpPr>
        <p:spPr bwMode="auto">
          <a:xfrm>
            <a:off x="4924425" y="4630643"/>
            <a:ext cx="1897063" cy="1365344"/>
          </a:xfrm>
          <a:prstGeom prst="rect">
            <a:avLst/>
          </a:prstGeom>
          <a:solidFill>
            <a:srgbClr val="99CC00"/>
          </a:solidFill>
          <a:ln w="9525" algn="ctr">
            <a:solidFill>
              <a:schemeClr val="tx1"/>
            </a:solidFill>
            <a:miter lim="800000"/>
            <a:headEnd/>
            <a:tailEnd/>
          </a:ln>
        </p:spPr>
        <p:txBody>
          <a:bodyPr wrap="none" lIns="88432" tIns="44215" rIns="88432" bIns="44215" anchor="ctr"/>
          <a:lstStyle/>
          <a:p>
            <a:pPr eaLnBrk="0" hangingPunct="0">
              <a:buFont typeface="Symbol" pitchFamily="18" charset="2"/>
              <a:buNone/>
            </a:pPr>
            <a:endParaRPr lang="en-US" sz="1100" b="1"/>
          </a:p>
        </p:txBody>
      </p:sp>
      <p:sp>
        <p:nvSpPr>
          <p:cNvPr id="39941" name="Rectangle 5"/>
          <p:cNvSpPr>
            <a:spLocks noChangeArrowheads="1"/>
          </p:cNvSpPr>
          <p:nvPr/>
        </p:nvSpPr>
        <p:spPr bwMode="auto">
          <a:xfrm>
            <a:off x="6824663" y="4646612"/>
            <a:ext cx="1812925" cy="1349375"/>
          </a:xfrm>
          <a:prstGeom prst="rect">
            <a:avLst/>
          </a:prstGeom>
          <a:solidFill>
            <a:srgbClr val="FF9933"/>
          </a:solidFill>
          <a:ln w="9525" algn="ctr">
            <a:solidFill>
              <a:srgbClr val="000000"/>
            </a:solidFill>
            <a:miter lim="800000"/>
            <a:headEnd/>
            <a:tailEnd/>
          </a:ln>
        </p:spPr>
        <p:txBody>
          <a:bodyPr wrap="none" lIns="91412" tIns="45707" rIns="91412" bIns="45707" anchor="ctr"/>
          <a:lstStyle/>
          <a:p>
            <a:endParaRPr lang="en-US" sz="1100" b="1"/>
          </a:p>
        </p:txBody>
      </p:sp>
      <p:sp>
        <p:nvSpPr>
          <p:cNvPr id="39942" name="AutoShape 6" descr="Dark horizontal"/>
          <p:cNvSpPr>
            <a:spLocks noChangeArrowheads="1"/>
          </p:cNvSpPr>
          <p:nvPr/>
        </p:nvSpPr>
        <p:spPr bwMode="auto">
          <a:xfrm>
            <a:off x="6578600" y="2436812"/>
            <a:ext cx="484188" cy="3554413"/>
          </a:xfrm>
          <a:prstGeom prst="upArrow">
            <a:avLst>
              <a:gd name="adj1" fmla="val 49833"/>
              <a:gd name="adj2" fmla="val 50749"/>
            </a:avLst>
          </a:prstGeom>
          <a:pattFill prst="dkHorz">
            <a:fgClr>
              <a:srgbClr val="99CC00"/>
            </a:fgClr>
            <a:bgClr>
              <a:srgbClr val="FFFFFF"/>
            </a:bgClr>
          </a:pattFill>
          <a:ln w="6350">
            <a:solidFill>
              <a:schemeClr val="tx1"/>
            </a:solidFill>
            <a:miter lim="800000"/>
            <a:headEnd/>
            <a:tailEnd/>
          </a:ln>
        </p:spPr>
        <p:txBody>
          <a:bodyPr wrap="none" lIns="0" rIns="0" anchor="ctr"/>
          <a:lstStyle/>
          <a:p>
            <a:pPr algn="ctr"/>
            <a:endParaRPr lang="en-US"/>
          </a:p>
        </p:txBody>
      </p:sp>
      <p:sp>
        <p:nvSpPr>
          <p:cNvPr id="39943" name="Rectangle 7"/>
          <p:cNvSpPr>
            <a:spLocks noChangeArrowheads="1"/>
          </p:cNvSpPr>
          <p:nvPr/>
        </p:nvSpPr>
        <p:spPr bwMode="auto">
          <a:xfrm>
            <a:off x="560388" y="4630643"/>
            <a:ext cx="2085975" cy="1365344"/>
          </a:xfrm>
          <a:prstGeom prst="rect">
            <a:avLst/>
          </a:prstGeom>
          <a:solidFill>
            <a:srgbClr val="B8B8D0"/>
          </a:solidFill>
          <a:ln w="9525" algn="ctr">
            <a:solidFill>
              <a:schemeClr val="tx1"/>
            </a:solidFill>
            <a:miter lim="800000"/>
            <a:headEnd/>
            <a:tailEnd/>
          </a:ln>
        </p:spPr>
        <p:txBody>
          <a:bodyPr wrap="none" lIns="88432" tIns="44215" rIns="88432" bIns="44215" anchor="ctr"/>
          <a:lstStyle/>
          <a:p>
            <a:pPr eaLnBrk="0" hangingPunct="0">
              <a:buFont typeface="Symbol" pitchFamily="18" charset="2"/>
              <a:buNone/>
            </a:pPr>
            <a:endParaRPr lang="en-US" sz="1100" b="1"/>
          </a:p>
          <a:p>
            <a:pPr eaLnBrk="0" hangingPunct="0">
              <a:buFont typeface="Symbol" pitchFamily="18" charset="2"/>
              <a:buNone/>
            </a:pPr>
            <a:endParaRPr lang="en-US" sz="1200" b="1"/>
          </a:p>
        </p:txBody>
      </p:sp>
      <p:sp>
        <p:nvSpPr>
          <p:cNvPr id="39944" name="AutoShape 8" descr="Dark horizontal"/>
          <p:cNvSpPr>
            <a:spLocks noChangeArrowheads="1"/>
          </p:cNvSpPr>
          <p:nvPr/>
        </p:nvSpPr>
        <p:spPr bwMode="auto">
          <a:xfrm>
            <a:off x="2430463" y="2441575"/>
            <a:ext cx="484187" cy="3554412"/>
          </a:xfrm>
          <a:prstGeom prst="upArrow">
            <a:avLst>
              <a:gd name="adj1" fmla="val 46056"/>
              <a:gd name="adj2" fmla="val 54343"/>
            </a:avLst>
          </a:prstGeom>
          <a:pattFill prst="dkHorz">
            <a:fgClr>
              <a:srgbClr val="666699"/>
            </a:fgClr>
            <a:bgClr>
              <a:srgbClr val="FFFFFF"/>
            </a:bgClr>
          </a:pattFill>
          <a:ln w="6350">
            <a:solidFill>
              <a:schemeClr val="tx1"/>
            </a:solidFill>
            <a:miter lim="800000"/>
            <a:headEnd/>
            <a:tailEnd/>
          </a:ln>
        </p:spPr>
        <p:txBody>
          <a:bodyPr wrap="none" lIns="0" rIns="0" anchor="ctr"/>
          <a:lstStyle/>
          <a:p>
            <a:endParaRPr lang="en-US"/>
          </a:p>
        </p:txBody>
      </p:sp>
      <p:sp>
        <p:nvSpPr>
          <p:cNvPr id="39945" name="Text Box 9"/>
          <p:cNvSpPr txBox="1">
            <a:spLocks noChangeArrowheads="1"/>
          </p:cNvSpPr>
          <p:nvPr/>
        </p:nvSpPr>
        <p:spPr bwMode="auto">
          <a:xfrm>
            <a:off x="6999288" y="4850893"/>
            <a:ext cx="1717675"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a:t> Formal Acceptance </a:t>
            </a:r>
          </a:p>
          <a:p>
            <a:pPr eaLnBrk="1" hangingPunct="1">
              <a:buFontTx/>
              <a:buChar char="•"/>
            </a:pPr>
            <a:r>
              <a:rPr lang="en-US" sz="1100" b="1"/>
              <a:t> Completion Report</a:t>
            </a:r>
          </a:p>
          <a:p>
            <a:pPr eaLnBrk="1" hangingPunct="1">
              <a:buFontTx/>
              <a:buChar char="•"/>
            </a:pPr>
            <a:r>
              <a:rPr lang="en-US" sz="1100" b="1"/>
              <a:t> Gate 4 Presentation</a:t>
            </a:r>
            <a:endParaRPr lang="en-US" sz="1100"/>
          </a:p>
        </p:txBody>
      </p:sp>
      <p:sp>
        <p:nvSpPr>
          <p:cNvPr id="39952" name="Text Box 16"/>
          <p:cNvSpPr txBox="1">
            <a:spLocks noChangeArrowheads="1"/>
          </p:cNvSpPr>
          <p:nvPr/>
        </p:nvSpPr>
        <p:spPr bwMode="auto">
          <a:xfrm>
            <a:off x="2951163" y="3250693"/>
            <a:ext cx="155892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dirty="0"/>
              <a:t> Strategic </a:t>
            </a:r>
            <a:r>
              <a:rPr lang="en-US" sz="1100" b="1" dirty="0" smtClean="0"/>
              <a:t>Benefit</a:t>
            </a:r>
            <a:endParaRPr lang="en-US" sz="1100" b="1" dirty="0"/>
          </a:p>
          <a:p>
            <a:pPr eaLnBrk="1" hangingPunct="1">
              <a:buFontTx/>
              <a:buChar char="•"/>
            </a:pPr>
            <a:r>
              <a:rPr lang="en-US" sz="1100" b="1" dirty="0"/>
              <a:t> Financial Benefit</a:t>
            </a:r>
          </a:p>
          <a:p>
            <a:pPr eaLnBrk="1" hangingPunct="1">
              <a:buFontTx/>
              <a:buChar char="•"/>
            </a:pPr>
            <a:r>
              <a:rPr lang="en-US" sz="1100" b="1" dirty="0"/>
              <a:t> Project Timing</a:t>
            </a:r>
          </a:p>
          <a:p>
            <a:pPr eaLnBrk="1" hangingPunct="1">
              <a:buFontTx/>
              <a:buChar char="•"/>
            </a:pPr>
            <a:r>
              <a:rPr lang="en-US" sz="1100" b="1" dirty="0"/>
              <a:t> Project Risk</a:t>
            </a:r>
          </a:p>
          <a:p>
            <a:pPr eaLnBrk="1" hangingPunct="1">
              <a:buFontTx/>
              <a:buChar char="•"/>
            </a:pPr>
            <a:r>
              <a:rPr lang="en-US" sz="1100" b="1" dirty="0"/>
              <a:t> Project </a:t>
            </a:r>
            <a:r>
              <a:rPr lang="en-US" sz="1100" b="1" dirty="0" smtClean="0"/>
              <a:t>Integration</a:t>
            </a:r>
            <a:endParaRPr lang="en-US" sz="1100" b="1" dirty="0"/>
          </a:p>
        </p:txBody>
      </p:sp>
      <p:sp>
        <p:nvSpPr>
          <p:cNvPr id="39953" name="Text Box 17"/>
          <p:cNvSpPr txBox="1">
            <a:spLocks noChangeArrowheads="1"/>
          </p:cNvSpPr>
          <p:nvPr/>
        </p:nvSpPr>
        <p:spPr bwMode="auto">
          <a:xfrm>
            <a:off x="4968875" y="4850893"/>
            <a:ext cx="178117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dirty="0"/>
              <a:t> Open Plan Schedule </a:t>
            </a:r>
          </a:p>
          <a:p>
            <a:pPr eaLnBrk="1" hangingPunct="1">
              <a:buFontTx/>
              <a:buChar char="•"/>
            </a:pPr>
            <a:r>
              <a:rPr lang="en-US" sz="1100" b="1" dirty="0"/>
              <a:t> Project </a:t>
            </a:r>
            <a:r>
              <a:rPr lang="en-US" sz="1100" b="1" dirty="0" smtClean="0"/>
              <a:t>Status</a:t>
            </a:r>
            <a:endParaRPr lang="en-US" sz="1100" b="1" dirty="0"/>
          </a:p>
          <a:p>
            <a:pPr eaLnBrk="1" hangingPunct="1">
              <a:buFontTx/>
              <a:buChar char="•"/>
            </a:pPr>
            <a:r>
              <a:rPr lang="en-US" sz="1100" b="1" dirty="0"/>
              <a:t> Risk and Issue Log</a:t>
            </a:r>
          </a:p>
          <a:p>
            <a:pPr eaLnBrk="1" hangingPunct="1">
              <a:buFontTx/>
              <a:buChar char="•"/>
            </a:pPr>
            <a:r>
              <a:rPr lang="en-US" sz="1100" b="1" dirty="0"/>
              <a:t> Mitigation Plans</a:t>
            </a:r>
          </a:p>
          <a:p>
            <a:pPr eaLnBrk="1" hangingPunct="1">
              <a:buFontTx/>
              <a:buChar char="•"/>
            </a:pPr>
            <a:r>
              <a:rPr lang="en-US" sz="1100" b="1" dirty="0"/>
              <a:t> Change </a:t>
            </a:r>
            <a:r>
              <a:rPr lang="en-US" sz="1100" b="1" dirty="0" smtClean="0"/>
              <a:t>Request</a:t>
            </a:r>
            <a:endParaRPr lang="en-US" sz="1100" b="1" dirty="0"/>
          </a:p>
        </p:txBody>
      </p:sp>
      <p:sp>
        <p:nvSpPr>
          <p:cNvPr id="39954" name="Text Box 18"/>
          <p:cNvSpPr txBox="1">
            <a:spLocks noChangeArrowheads="1"/>
          </p:cNvSpPr>
          <p:nvPr/>
        </p:nvSpPr>
        <p:spPr bwMode="auto">
          <a:xfrm rot="-5400000">
            <a:off x="3969" y="1594643"/>
            <a:ext cx="731837"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1384" tIns="45692" rIns="91384" bIns="4569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ts val="1500"/>
              </a:lnSpc>
            </a:pPr>
            <a:r>
              <a:rPr lang="en-US" sz="1200" b="1">
                <a:solidFill>
                  <a:srgbClr val="000000"/>
                </a:solidFill>
              </a:rPr>
              <a:t>Phases</a:t>
            </a:r>
          </a:p>
        </p:txBody>
      </p:sp>
      <p:sp>
        <p:nvSpPr>
          <p:cNvPr id="39956" name="Line 20"/>
          <p:cNvSpPr>
            <a:spLocks noChangeShapeType="1"/>
          </p:cNvSpPr>
          <p:nvPr/>
        </p:nvSpPr>
        <p:spPr bwMode="auto">
          <a:xfrm flipH="1">
            <a:off x="3241675" y="3197225"/>
            <a:ext cx="0" cy="0"/>
          </a:xfrm>
          <a:prstGeom prst="line">
            <a:avLst/>
          </a:prstGeom>
          <a:noFill/>
          <a:ln w="28575">
            <a:solidFill>
              <a:schemeClr val="folHlink"/>
            </a:solidFill>
            <a:round/>
            <a:headEnd/>
            <a:tailEnd/>
          </a:ln>
          <a:extLst>
            <a:ext uri="{909E8E84-426E-40DD-AFC4-6F175D3DCCD1}">
              <a14:hiddenFill xmlns:a14="http://schemas.microsoft.com/office/drawing/2010/main">
                <a:noFill/>
              </a14:hiddenFill>
            </a:ext>
          </a:extLst>
        </p:spPr>
        <p:txBody>
          <a:bodyPr lIns="91431" tIns="45715" rIns="91431" bIns="45715"/>
          <a:lstStyle/>
          <a:p>
            <a:endParaRPr lang="en-US"/>
          </a:p>
        </p:txBody>
      </p:sp>
      <p:sp>
        <p:nvSpPr>
          <p:cNvPr id="39957" name="Rectangle 21"/>
          <p:cNvSpPr>
            <a:spLocks noChangeArrowheads="1"/>
          </p:cNvSpPr>
          <p:nvPr/>
        </p:nvSpPr>
        <p:spPr bwMode="auto">
          <a:xfrm>
            <a:off x="2636838" y="1704974"/>
            <a:ext cx="87312"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31" tIns="45715" rIns="91431" bIns="45715" anchor="ctr"/>
          <a:lstStyle/>
          <a:p>
            <a:endParaRPr lang="en-US"/>
          </a:p>
        </p:txBody>
      </p:sp>
      <p:grpSp>
        <p:nvGrpSpPr>
          <p:cNvPr id="39958" name="Group 22"/>
          <p:cNvGrpSpPr>
            <a:grpSpLocks/>
          </p:cNvGrpSpPr>
          <p:nvPr/>
        </p:nvGrpSpPr>
        <p:grpSpPr bwMode="auto">
          <a:xfrm>
            <a:off x="561975" y="1890712"/>
            <a:ext cx="2136775" cy="228600"/>
            <a:chOff x="354" y="651"/>
            <a:chExt cx="1346" cy="144"/>
          </a:xfrm>
        </p:grpSpPr>
        <p:sp>
          <p:nvSpPr>
            <p:cNvPr id="39959" name="AutoShape 23"/>
            <p:cNvSpPr>
              <a:spLocks noChangeArrowheads="1"/>
            </p:cNvSpPr>
            <p:nvPr/>
          </p:nvSpPr>
          <p:spPr bwMode="auto">
            <a:xfrm rot="5400000">
              <a:off x="969" y="40"/>
              <a:ext cx="115" cy="1346"/>
            </a:xfrm>
            <a:prstGeom prst="upArrow">
              <a:avLst>
                <a:gd name="adj1" fmla="val 90972"/>
                <a:gd name="adj2" fmla="val 103551"/>
              </a:avLst>
            </a:prstGeom>
            <a:solidFill>
              <a:srgbClr val="C0C0C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0" rIns="0" anchor="ctr"/>
            <a:lstStyle/>
            <a:p>
              <a:endParaRPr lang="en-US"/>
            </a:p>
          </p:txBody>
        </p:sp>
        <p:sp>
          <p:nvSpPr>
            <p:cNvPr id="39960" name="Text Box 24"/>
            <p:cNvSpPr txBox="1">
              <a:spLocks noChangeArrowheads="1"/>
            </p:cNvSpPr>
            <p:nvPr/>
          </p:nvSpPr>
          <p:spPr bwMode="auto">
            <a:xfrm>
              <a:off x="678" y="651"/>
              <a:ext cx="6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900" b="1">
                  <a:solidFill>
                    <a:srgbClr val="000000"/>
                  </a:solidFill>
                </a:rPr>
                <a:t>Decisions Gates</a:t>
              </a:r>
            </a:p>
          </p:txBody>
        </p:sp>
      </p:grpSp>
      <p:sp>
        <p:nvSpPr>
          <p:cNvPr id="18457" name="Rectangle 25"/>
          <p:cNvSpPr>
            <a:spLocks noChangeArrowheads="1"/>
          </p:cNvSpPr>
          <p:nvPr/>
        </p:nvSpPr>
        <p:spPr bwMode="auto">
          <a:xfrm>
            <a:off x="4802188" y="1462087"/>
            <a:ext cx="2012950" cy="452437"/>
          </a:xfrm>
          <a:prstGeom prst="rect">
            <a:avLst/>
          </a:prstGeom>
          <a:gradFill rotWithShape="1">
            <a:gsLst>
              <a:gs pos="0">
                <a:srgbClr val="99CC00">
                  <a:gamma/>
                  <a:shade val="47451"/>
                  <a:invGamma/>
                </a:srgbClr>
              </a:gs>
              <a:gs pos="50000">
                <a:srgbClr val="99CC00">
                  <a:alpha val="70000"/>
                </a:srgbClr>
              </a:gs>
              <a:gs pos="100000">
                <a:srgbClr val="99CC00">
                  <a:gamma/>
                  <a:shade val="47451"/>
                  <a:invGamma/>
                </a:srgbClr>
              </a:gs>
            </a:gsLst>
            <a:lin ang="5400000" scaled="1"/>
          </a:gradFill>
          <a:ln w="15875">
            <a:solidFill>
              <a:srgbClr val="000000"/>
            </a:solidFill>
            <a:miter lim="800000"/>
            <a:headEnd/>
            <a:tailEnd/>
          </a:ln>
          <a:effectLst/>
        </p:spPr>
        <p:txBody>
          <a:bodyPr wrap="none" lIns="91403" tIns="45702" rIns="91403" bIns="45702" anchor="ctr"/>
          <a:lstStyle/>
          <a:p>
            <a:pPr algn="ctr">
              <a:spcBef>
                <a:spcPct val="50000"/>
              </a:spcBef>
              <a:defRPr/>
            </a:pPr>
            <a:r>
              <a:rPr lang="en-US" b="1"/>
              <a:t>Execute/Control</a:t>
            </a:r>
            <a:endParaRPr lang="en-US" sz="1500" b="1">
              <a:solidFill>
                <a:srgbClr val="000000"/>
              </a:solidFill>
            </a:endParaRPr>
          </a:p>
        </p:txBody>
      </p:sp>
      <p:sp>
        <p:nvSpPr>
          <p:cNvPr id="39964" name="Rectangle 26"/>
          <p:cNvSpPr>
            <a:spLocks noChangeArrowheads="1"/>
          </p:cNvSpPr>
          <p:nvPr/>
        </p:nvSpPr>
        <p:spPr bwMode="auto">
          <a:xfrm>
            <a:off x="577850" y="1462087"/>
            <a:ext cx="2101850" cy="442912"/>
          </a:xfrm>
          <a:prstGeom prst="rect">
            <a:avLst/>
          </a:prstGeom>
          <a:gradFill rotWithShape="1">
            <a:gsLst>
              <a:gs pos="0">
                <a:srgbClr val="4D317F"/>
              </a:gs>
              <a:gs pos="50000">
                <a:srgbClr val="A698BF"/>
              </a:gs>
              <a:gs pos="100000">
                <a:srgbClr val="4D317F"/>
              </a:gs>
            </a:gsLst>
            <a:lin ang="5400000" scaled="1"/>
          </a:gradFill>
          <a:ln w="15875" algn="ctr">
            <a:solidFill>
              <a:schemeClr val="tx1"/>
            </a:solidFill>
            <a:miter lim="800000"/>
            <a:headEnd/>
            <a:tailEnd/>
          </a:ln>
        </p:spPr>
        <p:txBody>
          <a:bodyPr wrap="none" anchor="ctr"/>
          <a:lstStyle/>
          <a:p>
            <a:pPr algn="ctr"/>
            <a:r>
              <a:rPr lang="en-US" b="1"/>
              <a:t>Idea</a:t>
            </a:r>
          </a:p>
        </p:txBody>
      </p:sp>
      <p:sp>
        <p:nvSpPr>
          <p:cNvPr id="18459" name="Rectangle 27"/>
          <p:cNvSpPr>
            <a:spLocks noChangeArrowheads="1"/>
          </p:cNvSpPr>
          <p:nvPr/>
        </p:nvSpPr>
        <p:spPr bwMode="auto">
          <a:xfrm>
            <a:off x="2681288" y="1462087"/>
            <a:ext cx="2117725" cy="442912"/>
          </a:xfrm>
          <a:prstGeom prst="rect">
            <a:avLst/>
          </a:prstGeom>
          <a:gradFill rotWithShape="1">
            <a:gsLst>
              <a:gs pos="0">
                <a:srgbClr val="4F7DFF">
                  <a:gamma/>
                  <a:shade val="45490"/>
                  <a:invGamma/>
                </a:srgbClr>
              </a:gs>
              <a:gs pos="50000">
                <a:srgbClr val="4F7DFF">
                  <a:alpha val="60001"/>
                </a:srgbClr>
              </a:gs>
              <a:gs pos="100000">
                <a:srgbClr val="4F7DFF">
                  <a:gamma/>
                  <a:shade val="45490"/>
                  <a:invGamma/>
                </a:srgbClr>
              </a:gs>
            </a:gsLst>
            <a:lin ang="5400000" scaled="1"/>
          </a:gradFill>
          <a:ln w="15875" algn="ctr">
            <a:solidFill>
              <a:srgbClr val="000000"/>
            </a:solidFill>
            <a:miter lim="800000"/>
            <a:headEnd/>
            <a:tailEnd/>
          </a:ln>
          <a:effectLst/>
        </p:spPr>
        <p:txBody>
          <a:bodyPr wrap="none" lIns="86924" tIns="43462" rIns="86924" bIns="43462" anchor="ctr"/>
          <a:lstStyle/>
          <a:p>
            <a:pPr algn="ctr" defTabSz="869950">
              <a:defRPr/>
            </a:pPr>
            <a:r>
              <a:rPr lang="en-US" b="1">
                <a:solidFill>
                  <a:srgbClr val="000000"/>
                </a:solidFill>
              </a:rPr>
              <a:t>Planning</a:t>
            </a:r>
          </a:p>
        </p:txBody>
      </p:sp>
      <p:sp>
        <p:nvSpPr>
          <p:cNvPr id="39968" name="Text Box 28"/>
          <p:cNvSpPr txBox="1">
            <a:spLocks noChangeArrowheads="1"/>
          </p:cNvSpPr>
          <p:nvPr/>
        </p:nvSpPr>
        <p:spPr bwMode="auto">
          <a:xfrm>
            <a:off x="1998663" y="2033587"/>
            <a:ext cx="1328737"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100" b="1"/>
              <a:t>Proceed as a </a:t>
            </a:r>
            <a:br>
              <a:rPr lang="en-US" sz="1100" b="1"/>
            </a:br>
            <a:r>
              <a:rPr lang="en-US" sz="1100" b="1"/>
              <a:t>Pending Project</a:t>
            </a:r>
          </a:p>
        </p:txBody>
      </p:sp>
      <p:sp>
        <p:nvSpPr>
          <p:cNvPr id="39969" name="Text Box 29"/>
          <p:cNvSpPr txBox="1">
            <a:spLocks noChangeArrowheads="1"/>
          </p:cNvSpPr>
          <p:nvPr/>
        </p:nvSpPr>
        <p:spPr bwMode="auto">
          <a:xfrm>
            <a:off x="6946900" y="3250693"/>
            <a:ext cx="1712913"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a:t> Sponsor Acceptance</a:t>
            </a:r>
          </a:p>
          <a:p>
            <a:pPr eaLnBrk="1" hangingPunct="1">
              <a:buFontTx/>
              <a:buChar char="•"/>
            </a:pPr>
            <a:r>
              <a:rPr lang="en-US" sz="1100" b="1"/>
              <a:t> Closing Documents</a:t>
            </a:r>
            <a:br>
              <a:rPr lang="en-US" sz="1100" b="1"/>
            </a:br>
            <a:r>
              <a:rPr lang="en-US" sz="1100" b="1"/>
              <a:t> Completed</a:t>
            </a:r>
          </a:p>
        </p:txBody>
      </p:sp>
      <p:sp>
        <p:nvSpPr>
          <p:cNvPr id="39970" name="Text Box 30"/>
          <p:cNvSpPr txBox="1">
            <a:spLocks noChangeArrowheads="1"/>
          </p:cNvSpPr>
          <p:nvPr/>
        </p:nvSpPr>
        <p:spPr bwMode="auto">
          <a:xfrm>
            <a:off x="4064000" y="2033587"/>
            <a:ext cx="14668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100" b="1"/>
              <a:t>Authorize Project</a:t>
            </a:r>
            <a:br>
              <a:rPr lang="en-US" sz="1100" b="1"/>
            </a:br>
            <a:r>
              <a:rPr lang="en-US" sz="1100" b="1"/>
              <a:t>Commit Resources</a:t>
            </a:r>
          </a:p>
        </p:txBody>
      </p:sp>
      <p:sp>
        <p:nvSpPr>
          <p:cNvPr id="39971" name="Rectangle 31"/>
          <p:cNvSpPr>
            <a:spLocks noChangeArrowheads="1"/>
          </p:cNvSpPr>
          <p:nvPr/>
        </p:nvSpPr>
        <p:spPr bwMode="auto">
          <a:xfrm>
            <a:off x="558800" y="4400549"/>
            <a:ext cx="2106613" cy="246063"/>
          </a:xfrm>
          <a:prstGeom prst="rect">
            <a:avLst/>
          </a:prstGeom>
          <a:gradFill rotWithShape="1">
            <a:gsLst>
              <a:gs pos="0">
                <a:srgbClr val="808080"/>
              </a:gs>
              <a:gs pos="50000">
                <a:srgbClr val="E4E4E4"/>
              </a:gs>
              <a:gs pos="100000">
                <a:srgbClr val="808080"/>
              </a:gs>
            </a:gsLst>
            <a:lin ang="5400000" scaled="1"/>
          </a:gradFill>
          <a:ln w="9525">
            <a:solidFill>
              <a:schemeClr val="tx1"/>
            </a:solidFill>
            <a:miter lim="800000"/>
            <a:headEnd/>
            <a:tailEnd/>
          </a:ln>
        </p:spPr>
        <p:txBody>
          <a:bodyPr wrap="none" lIns="91403" tIns="45702" rIns="91403" bIns="45702" anchor="ctr"/>
          <a:lstStyle/>
          <a:p>
            <a:pPr algn="ctr"/>
            <a:r>
              <a:rPr lang="en-US" sz="1200" b="1">
                <a:solidFill>
                  <a:srgbClr val="000000"/>
                </a:solidFill>
              </a:rPr>
              <a:t>Project Initiation</a:t>
            </a:r>
          </a:p>
        </p:txBody>
      </p:sp>
      <p:sp>
        <p:nvSpPr>
          <p:cNvPr id="39972" name="Text Box 32"/>
          <p:cNvSpPr txBox="1">
            <a:spLocks noChangeArrowheads="1"/>
          </p:cNvSpPr>
          <p:nvPr/>
        </p:nvSpPr>
        <p:spPr bwMode="auto">
          <a:xfrm>
            <a:off x="4967288" y="3250693"/>
            <a:ext cx="1747837" cy="430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dirty="0"/>
              <a:t> Project Performance</a:t>
            </a:r>
            <a:r>
              <a:rPr lang="en-US" sz="1100" b="1" dirty="0" smtClean="0"/>
              <a:t>:</a:t>
            </a:r>
            <a:endParaRPr lang="en-US" sz="1100" b="1" dirty="0"/>
          </a:p>
          <a:p>
            <a:pPr eaLnBrk="1" hangingPunct="1">
              <a:buFontTx/>
              <a:buChar char="•"/>
            </a:pPr>
            <a:r>
              <a:rPr lang="en-US" sz="1100" b="1" dirty="0"/>
              <a:t> Resource </a:t>
            </a:r>
            <a:r>
              <a:rPr lang="en-US" sz="1100" b="1" dirty="0" smtClean="0"/>
              <a:t>Forecasts</a:t>
            </a:r>
            <a:endParaRPr lang="en-US" sz="1100" b="1" dirty="0"/>
          </a:p>
        </p:txBody>
      </p:sp>
      <p:sp>
        <p:nvSpPr>
          <p:cNvPr id="39981" name="Line 44"/>
          <p:cNvSpPr>
            <a:spLocks noChangeShapeType="1"/>
          </p:cNvSpPr>
          <p:nvPr/>
        </p:nvSpPr>
        <p:spPr bwMode="auto">
          <a:xfrm flipH="1" flipV="1">
            <a:off x="560388" y="3023551"/>
            <a:ext cx="1586" cy="134048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82" name="Text Box 45"/>
          <p:cNvSpPr txBox="1">
            <a:spLocks noChangeArrowheads="1"/>
          </p:cNvSpPr>
          <p:nvPr/>
        </p:nvSpPr>
        <p:spPr bwMode="auto">
          <a:xfrm>
            <a:off x="1778000" y="6351588"/>
            <a:ext cx="14335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8432" tIns="44215" rIns="88432" bIns="442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Symbol" pitchFamily="18" charset="2"/>
              <a:buNone/>
            </a:pPr>
            <a:r>
              <a:rPr lang="en-US" sz="1000" b="1"/>
              <a:t>Proceed / Modify / Hold / Stop Work</a:t>
            </a:r>
            <a:endParaRPr lang="en-US" sz="1000" b="1" i="1"/>
          </a:p>
        </p:txBody>
      </p:sp>
      <p:sp>
        <p:nvSpPr>
          <p:cNvPr id="39983" name="Text Box 46"/>
          <p:cNvSpPr txBox="1">
            <a:spLocks noChangeArrowheads="1"/>
          </p:cNvSpPr>
          <p:nvPr/>
        </p:nvSpPr>
        <p:spPr bwMode="auto">
          <a:xfrm>
            <a:off x="561975" y="6369050"/>
            <a:ext cx="817563"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88432" tIns="44215" rIns="88432" bIns="442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 typeface="Symbol" pitchFamily="18" charset="2"/>
              <a:buNone/>
            </a:pPr>
            <a:r>
              <a:rPr lang="en-US" sz="1400" i="1"/>
              <a:t>Legend:</a:t>
            </a:r>
          </a:p>
        </p:txBody>
      </p:sp>
      <p:sp>
        <p:nvSpPr>
          <p:cNvPr id="39984" name="AutoShape 47"/>
          <p:cNvSpPr>
            <a:spLocks noChangeAspect="1" noChangeArrowheads="1"/>
          </p:cNvSpPr>
          <p:nvPr/>
        </p:nvSpPr>
        <p:spPr bwMode="auto">
          <a:xfrm>
            <a:off x="1404938" y="6348413"/>
            <a:ext cx="347662" cy="347662"/>
          </a:xfrm>
          <a:prstGeom prst="diamond">
            <a:avLst/>
          </a:prstGeom>
          <a:solidFill>
            <a:schemeClr val="bg1"/>
          </a:solidFill>
          <a:ln w="28575" algn="ctr">
            <a:solidFill>
              <a:schemeClr val="tx1"/>
            </a:solidFill>
            <a:miter lim="800000"/>
            <a:headEnd/>
            <a:tailEnd/>
          </a:ln>
        </p:spPr>
        <p:txBody>
          <a:bodyPr wrap="none" lIns="88432" tIns="44215" rIns="88432" bIns="44215" anchor="ctr"/>
          <a:lstStyle/>
          <a:p>
            <a:pPr algn="ctr" eaLnBrk="0" hangingPunct="0">
              <a:buFont typeface="Symbol" pitchFamily="18" charset="2"/>
              <a:buNone/>
            </a:pPr>
            <a:r>
              <a:rPr lang="en-US" sz="1500" b="1"/>
              <a:t>n</a:t>
            </a:r>
          </a:p>
        </p:txBody>
      </p:sp>
      <p:sp>
        <p:nvSpPr>
          <p:cNvPr id="39985" name="Text Box 48"/>
          <p:cNvSpPr txBox="1">
            <a:spLocks noChangeArrowheads="1"/>
          </p:cNvSpPr>
          <p:nvPr/>
        </p:nvSpPr>
        <p:spPr bwMode="auto">
          <a:xfrm>
            <a:off x="8267700" y="2033587"/>
            <a:ext cx="8286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100" b="1"/>
              <a:t>Approve </a:t>
            </a:r>
            <a:br>
              <a:rPr lang="en-US" sz="1100" b="1"/>
            </a:br>
            <a:r>
              <a:rPr lang="en-US" sz="1100" b="1"/>
              <a:t>Closure</a:t>
            </a:r>
          </a:p>
        </p:txBody>
      </p:sp>
      <p:sp>
        <p:nvSpPr>
          <p:cNvPr id="39986" name="Rectangle 49"/>
          <p:cNvSpPr>
            <a:spLocks noChangeArrowheads="1"/>
          </p:cNvSpPr>
          <p:nvPr/>
        </p:nvSpPr>
        <p:spPr bwMode="auto">
          <a:xfrm>
            <a:off x="2673350" y="4400549"/>
            <a:ext cx="2125663" cy="246063"/>
          </a:xfrm>
          <a:prstGeom prst="rect">
            <a:avLst/>
          </a:prstGeom>
          <a:gradFill rotWithShape="1">
            <a:gsLst>
              <a:gs pos="0">
                <a:srgbClr val="808080"/>
              </a:gs>
              <a:gs pos="50000">
                <a:srgbClr val="E4E4E4"/>
              </a:gs>
              <a:gs pos="100000">
                <a:srgbClr val="808080"/>
              </a:gs>
            </a:gsLst>
            <a:lin ang="5400000" scaled="1"/>
          </a:gradFill>
          <a:ln w="9525">
            <a:solidFill>
              <a:schemeClr val="tx1"/>
            </a:solidFill>
            <a:miter lim="800000"/>
            <a:headEnd/>
            <a:tailEnd/>
          </a:ln>
        </p:spPr>
        <p:txBody>
          <a:bodyPr wrap="none" lIns="91403" tIns="45702" rIns="91403" bIns="45702" anchor="ctr"/>
          <a:lstStyle/>
          <a:p>
            <a:pPr algn="ctr"/>
            <a:r>
              <a:rPr lang="en-US" sz="1200" b="1">
                <a:solidFill>
                  <a:srgbClr val="000000"/>
                </a:solidFill>
              </a:rPr>
              <a:t>Project Planning</a:t>
            </a:r>
          </a:p>
        </p:txBody>
      </p:sp>
      <p:sp>
        <p:nvSpPr>
          <p:cNvPr id="39990" name="Text Box 53"/>
          <p:cNvSpPr txBox="1">
            <a:spLocks noChangeArrowheads="1"/>
          </p:cNvSpPr>
          <p:nvPr/>
        </p:nvSpPr>
        <p:spPr bwMode="auto">
          <a:xfrm rot="-5400000">
            <a:off x="-523875" y="5014912"/>
            <a:ext cx="159702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91384" tIns="45692" rIns="91384" bIns="4569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ts val="1500"/>
              </a:lnSpc>
            </a:pPr>
            <a:r>
              <a:rPr lang="en-US" sz="1100" b="1">
                <a:solidFill>
                  <a:srgbClr val="000000"/>
                </a:solidFill>
              </a:rPr>
              <a:t>Project Management </a:t>
            </a:r>
            <a:br>
              <a:rPr lang="en-US" sz="1100" b="1">
                <a:solidFill>
                  <a:srgbClr val="000000"/>
                </a:solidFill>
              </a:rPr>
            </a:br>
            <a:r>
              <a:rPr lang="en-US" sz="1100" b="1">
                <a:solidFill>
                  <a:srgbClr val="000000"/>
                </a:solidFill>
              </a:rPr>
              <a:t>Deliverables</a:t>
            </a:r>
          </a:p>
        </p:txBody>
      </p:sp>
      <p:sp>
        <p:nvSpPr>
          <p:cNvPr id="39991" name="Text Box 54"/>
          <p:cNvSpPr txBox="1">
            <a:spLocks noChangeArrowheads="1"/>
          </p:cNvSpPr>
          <p:nvPr/>
        </p:nvSpPr>
        <p:spPr bwMode="auto">
          <a:xfrm rot="-5400000">
            <a:off x="-490996" y="3416720"/>
            <a:ext cx="1522412" cy="476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square" lIns="91384" tIns="45692" rIns="91384" bIns="4569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lnSpc>
                <a:spcPts val="1500"/>
              </a:lnSpc>
            </a:pPr>
            <a:r>
              <a:rPr lang="en-US" sz="1100" b="1" dirty="0" smtClean="0">
                <a:solidFill>
                  <a:srgbClr val="000000"/>
                </a:solidFill>
              </a:rPr>
              <a:t>Portfolio</a:t>
            </a:r>
            <a:r>
              <a:rPr lang="en-US" sz="1100" b="1" dirty="0">
                <a:solidFill>
                  <a:srgbClr val="000000"/>
                </a:solidFill>
              </a:rPr>
              <a:t/>
            </a:r>
            <a:br>
              <a:rPr lang="en-US" sz="1100" b="1" dirty="0">
                <a:solidFill>
                  <a:srgbClr val="000000"/>
                </a:solidFill>
              </a:rPr>
            </a:br>
            <a:r>
              <a:rPr lang="en-US" sz="1100" b="1" dirty="0">
                <a:solidFill>
                  <a:srgbClr val="000000"/>
                </a:solidFill>
              </a:rPr>
              <a:t>Criteria</a:t>
            </a:r>
          </a:p>
        </p:txBody>
      </p:sp>
      <p:sp>
        <p:nvSpPr>
          <p:cNvPr id="39992" name="AutoShape 55" descr="Dark horizontal"/>
          <p:cNvSpPr>
            <a:spLocks noChangeArrowheads="1"/>
          </p:cNvSpPr>
          <p:nvPr/>
        </p:nvSpPr>
        <p:spPr bwMode="auto">
          <a:xfrm>
            <a:off x="8523288" y="2436812"/>
            <a:ext cx="484187" cy="3554413"/>
          </a:xfrm>
          <a:prstGeom prst="upArrow">
            <a:avLst>
              <a:gd name="adj1" fmla="val 50000"/>
              <a:gd name="adj2" fmla="val 50578"/>
            </a:avLst>
          </a:prstGeom>
          <a:pattFill prst="dkHorz">
            <a:fgClr>
              <a:srgbClr val="FF9900"/>
            </a:fgClr>
            <a:bgClr>
              <a:srgbClr val="FFFFFF"/>
            </a:bgClr>
          </a:pattFill>
          <a:ln w="6350">
            <a:solidFill>
              <a:schemeClr val="tx1"/>
            </a:solidFill>
            <a:miter lim="800000"/>
            <a:headEnd/>
            <a:tailEnd/>
          </a:ln>
        </p:spPr>
        <p:txBody>
          <a:bodyPr wrap="none" lIns="0" rIns="0" anchor="ctr"/>
          <a:lstStyle/>
          <a:p>
            <a:endParaRPr lang="en-US"/>
          </a:p>
        </p:txBody>
      </p:sp>
      <p:sp>
        <p:nvSpPr>
          <p:cNvPr id="39994" name="Rectangle 57"/>
          <p:cNvSpPr>
            <a:spLocks noChangeArrowheads="1"/>
          </p:cNvSpPr>
          <p:nvPr/>
        </p:nvSpPr>
        <p:spPr bwMode="auto">
          <a:xfrm>
            <a:off x="4795838" y="4400549"/>
            <a:ext cx="4084637" cy="246063"/>
          </a:xfrm>
          <a:prstGeom prst="rect">
            <a:avLst/>
          </a:prstGeom>
          <a:gradFill rotWithShape="1">
            <a:gsLst>
              <a:gs pos="0">
                <a:srgbClr val="808080"/>
              </a:gs>
              <a:gs pos="50000">
                <a:srgbClr val="E4E4E4"/>
              </a:gs>
              <a:gs pos="100000">
                <a:srgbClr val="808080"/>
              </a:gs>
            </a:gsLst>
            <a:lin ang="5400000" scaled="1"/>
          </a:gradFill>
          <a:ln w="9525" algn="ctr">
            <a:solidFill>
              <a:schemeClr val="tx1"/>
            </a:solidFill>
            <a:miter lim="800000"/>
            <a:headEnd/>
            <a:tailEnd/>
          </a:ln>
        </p:spPr>
        <p:txBody>
          <a:bodyPr wrap="none" lIns="91403" tIns="45702" rIns="91403" bIns="45702" anchor="ctr"/>
          <a:lstStyle/>
          <a:p>
            <a:pPr algn="ctr"/>
            <a:r>
              <a:rPr lang="en-US" sz="1200" b="1">
                <a:solidFill>
                  <a:srgbClr val="000000"/>
                </a:solidFill>
              </a:rPr>
              <a:t>Project Monitoring and Control</a:t>
            </a:r>
          </a:p>
        </p:txBody>
      </p:sp>
      <p:sp>
        <p:nvSpPr>
          <p:cNvPr id="39998" name="Text Box 61"/>
          <p:cNvSpPr txBox="1">
            <a:spLocks noChangeArrowheads="1"/>
          </p:cNvSpPr>
          <p:nvPr/>
        </p:nvSpPr>
        <p:spPr bwMode="auto">
          <a:xfrm>
            <a:off x="582613" y="4850893"/>
            <a:ext cx="180816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a:t> Project Proposal Form</a:t>
            </a:r>
          </a:p>
          <a:p>
            <a:pPr eaLnBrk="1" hangingPunct="1">
              <a:buFontTx/>
              <a:buChar char="•"/>
            </a:pPr>
            <a:r>
              <a:rPr lang="en-US" sz="1100" b="1"/>
              <a:t> Gate 1 Presentation</a:t>
            </a:r>
          </a:p>
        </p:txBody>
      </p:sp>
      <p:sp>
        <p:nvSpPr>
          <p:cNvPr id="39999" name="Text Box 62"/>
          <p:cNvSpPr txBox="1">
            <a:spLocks noChangeArrowheads="1"/>
          </p:cNvSpPr>
          <p:nvPr/>
        </p:nvSpPr>
        <p:spPr bwMode="auto">
          <a:xfrm>
            <a:off x="615950" y="3250693"/>
            <a:ext cx="188753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dirty="0"/>
              <a:t> Business Requirements </a:t>
            </a:r>
          </a:p>
          <a:p>
            <a:pPr eaLnBrk="1" hangingPunct="1">
              <a:buFontTx/>
              <a:buChar char="•"/>
            </a:pPr>
            <a:r>
              <a:rPr lang="en-US" sz="1100" b="1" dirty="0"/>
              <a:t> Project Benefits </a:t>
            </a:r>
          </a:p>
          <a:p>
            <a:pPr eaLnBrk="1" hangingPunct="1">
              <a:buFontTx/>
              <a:buChar char="•"/>
            </a:pPr>
            <a:r>
              <a:rPr lang="en-US" sz="1100" b="1" dirty="0"/>
              <a:t> Impact </a:t>
            </a:r>
            <a:r>
              <a:rPr lang="en-US" sz="1100" b="1" dirty="0" smtClean="0"/>
              <a:t>Assessment</a:t>
            </a:r>
            <a:endParaRPr lang="en-US" sz="1100" b="1" dirty="0"/>
          </a:p>
        </p:txBody>
      </p:sp>
      <p:sp>
        <p:nvSpPr>
          <p:cNvPr id="40000" name="Text Box 63"/>
          <p:cNvSpPr txBox="1">
            <a:spLocks noChangeArrowheads="1"/>
          </p:cNvSpPr>
          <p:nvPr/>
        </p:nvSpPr>
        <p:spPr bwMode="auto">
          <a:xfrm>
            <a:off x="2827338" y="4850893"/>
            <a:ext cx="188595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 indent="-571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Char char="•"/>
            </a:pPr>
            <a:r>
              <a:rPr lang="en-US" sz="1100" b="1" dirty="0"/>
              <a:t> Business Case</a:t>
            </a:r>
          </a:p>
          <a:p>
            <a:pPr eaLnBrk="1" hangingPunct="1">
              <a:buFontTx/>
              <a:buChar char="•"/>
            </a:pPr>
            <a:r>
              <a:rPr lang="en-US" sz="1100" b="1" dirty="0"/>
              <a:t> Project </a:t>
            </a:r>
            <a:r>
              <a:rPr lang="en-US" sz="1100" b="1" dirty="0" smtClean="0"/>
              <a:t>Charter</a:t>
            </a:r>
            <a:endParaRPr lang="en-US" sz="1100" b="1" dirty="0"/>
          </a:p>
          <a:p>
            <a:pPr eaLnBrk="1" hangingPunct="1">
              <a:buFontTx/>
              <a:buChar char="•"/>
            </a:pPr>
            <a:r>
              <a:rPr lang="en-US" sz="1100" b="1" dirty="0"/>
              <a:t> Risk and Issue Log</a:t>
            </a:r>
          </a:p>
          <a:p>
            <a:pPr eaLnBrk="1" hangingPunct="1">
              <a:buFontTx/>
              <a:buChar char="•"/>
            </a:pPr>
            <a:r>
              <a:rPr lang="en-US" sz="1100" b="1" dirty="0"/>
              <a:t> Communication </a:t>
            </a:r>
            <a:r>
              <a:rPr lang="en-US" sz="1100" b="1" dirty="0" smtClean="0"/>
              <a:t>Plan</a:t>
            </a:r>
            <a:endParaRPr lang="en-US" sz="1100" b="1" dirty="0"/>
          </a:p>
          <a:p>
            <a:pPr eaLnBrk="1" hangingPunct="1">
              <a:buFontTx/>
              <a:buChar char="•"/>
            </a:pPr>
            <a:r>
              <a:rPr lang="en-US" sz="1100" b="1" dirty="0"/>
              <a:t> Gate 2 Presentation</a:t>
            </a:r>
          </a:p>
        </p:txBody>
      </p:sp>
      <p:sp>
        <p:nvSpPr>
          <p:cNvPr id="40001" name="Rectangle 64"/>
          <p:cNvSpPr>
            <a:spLocks noChangeArrowheads="1"/>
          </p:cNvSpPr>
          <p:nvPr/>
        </p:nvSpPr>
        <p:spPr bwMode="auto">
          <a:xfrm>
            <a:off x="571500" y="1447799"/>
            <a:ext cx="8201025" cy="4667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002" name="AutoShape 65"/>
          <p:cNvSpPr>
            <a:spLocks noChangeAspect="1" noChangeArrowheads="1"/>
          </p:cNvSpPr>
          <p:nvPr/>
        </p:nvSpPr>
        <p:spPr bwMode="auto">
          <a:xfrm>
            <a:off x="4624388" y="1731962"/>
            <a:ext cx="347662" cy="349250"/>
          </a:xfrm>
          <a:prstGeom prst="diamond">
            <a:avLst/>
          </a:prstGeom>
          <a:solidFill>
            <a:schemeClr val="bg1"/>
          </a:solidFill>
          <a:ln w="28575" algn="ctr">
            <a:solidFill>
              <a:schemeClr val="tx1"/>
            </a:solidFill>
            <a:miter lim="800000"/>
            <a:headEnd/>
            <a:tailEnd/>
          </a:ln>
        </p:spPr>
        <p:txBody>
          <a:bodyPr wrap="none" lIns="88432" tIns="44215" rIns="88432" bIns="44215" anchor="ctr"/>
          <a:lstStyle/>
          <a:p>
            <a:pPr algn="ctr" eaLnBrk="0" hangingPunct="0">
              <a:buFont typeface="Symbol" pitchFamily="18" charset="2"/>
              <a:buNone/>
            </a:pPr>
            <a:r>
              <a:rPr lang="en-US" sz="1500" b="1"/>
              <a:t>2</a:t>
            </a:r>
          </a:p>
        </p:txBody>
      </p:sp>
      <p:sp>
        <p:nvSpPr>
          <p:cNvPr id="40003" name="AutoShape 66"/>
          <p:cNvSpPr>
            <a:spLocks noChangeAspect="1" noChangeArrowheads="1"/>
          </p:cNvSpPr>
          <p:nvPr/>
        </p:nvSpPr>
        <p:spPr bwMode="auto">
          <a:xfrm>
            <a:off x="2503488" y="1722437"/>
            <a:ext cx="347662" cy="347662"/>
          </a:xfrm>
          <a:prstGeom prst="diamond">
            <a:avLst/>
          </a:prstGeom>
          <a:solidFill>
            <a:schemeClr val="bg1"/>
          </a:solidFill>
          <a:ln w="28575" algn="ctr">
            <a:solidFill>
              <a:schemeClr val="tx1"/>
            </a:solidFill>
            <a:miter lim="800000"/>
            <a:headEnd/>
            <a:tailEnd/>
          </a:ln>
        </p:spPr>
        <p:txBody>
          <a:bodyPr wrap="none" lIns="88432" tIns="44215" rIns="88432" bIns="44215" anchor="ctr"/>
          <a:lstStyle/>
          <a:p>
            <a:pPr algn="ctr" eaLnBrk="0" hangingPunct="0">
              <a:buFont typeface="Symbol" pitchFamily="18" charset="2"/>
              <a:buNone/>
            </a:pPr>
            <a:r>
              <a:rPr lang="en-US" sz="1500" b="1"/>
              <a:t>1</a:t>
            </a:r>
          </a:p>
        </p:txBody>
      </p:sp>
      <p:sp>
        <p:nvSpPr>
          <p:cNvPr id="18499" name="Rectangle 67"/>
          <p:cNvSpPr>
            <a:spLocks noChangeArrowheads="1"/>
          </p:cNvSpPr>
          <p:nvPr/>
        </p:nvSpPr>
        <p:spPr bwMode="auto">
          <a:xfrm>
            <a:off x="6821488" y="1463674"/>
            <a:ext cx="1949450" cy="442913"/>
          </a:xfrm>
          <a:prstGeom prst="rect">
            <a:avLst/>
          </a:prstGeom>
          <a:gradFill rotWithShape="1">
            <a:gsLst>
              <a:gs pos="0">
                <a:srgbClr val="FF9900">
                  <a:gamma/>
                  <a:shade val="63137"/>
                  <a:invGamma/>
                </a:srgbClr>
              </a:gs>
              <a:gs pos="50000">
                <a:srgbClr val="FF9900">
                  <a:alpha val="75000"/>
                </a:srgbClr>
              </a:gs>
              <a:gs pos="100000">
                <a:srgbClr val="FF9900">
                  <a:gamma/>
                  <a:shade val="63137"/>
                  <a:invGamma/>
                </a:srgbClr>
              </a:gs>
            </a:gsLst>
            <a:lin ang="5400000" scaled="1"/>
          </a:gradFill>
          <a:ln w="15875" algn="ctr">
            <a:solidFill>
              <a:srgbClr val="000000"/>
            </a:solidFill>
            <a:miter lim="800000"/>
            <a:headEnd/>
            <a:tailEnd/>
          </a:ln>
          <a:effectLst/>
        </p:spPr>
        <p:txBody>
          <a:bodyPr wrap="none" lIns="91403" tIns="45702" rIns="91403" bIns="45702" anchor="ctr"/>
          <a:lstStyle/>
          <a:p>
            <a:pPr algn="ctr">
              <a:spcBef>
                <a:spcPct val="50000"/>
              </a:spcBef>
              <a:defRPr/>
            </a:pPr>
            <a:r>
              <a:rPr lang="en-US" b="1"/>
              <a:t>Close</a:t>
            </a:r>
            <a:endParaRPr lang="en-US" sz="1500" b="1">
              <a:solidFill>
                <a:srgbClr val="000000"/>
              </a:solidFill>
            </a:endParaRPr>
          </a:p>
        </p:txBody>
      </p:sp>
      <p:sp>
        <p:nvSpPr>
          <p:cNvPr id="40007" name="AutoShape 68"/>
          <p:cNvSpPr>
            <a:spLocks noChangeAspect="1" noChangeArrowheads="1"/>
          </p:cNvSpPr>
          <p:nvPr/>
        </p:nvSpPr>
        <p:spPr bwMode="auto">
          <a:xfrm>
            <a:off x="8596313" y="1741487"/>
            <a:ext cx="347662" cy="347662"/>
          </a:xfrm>
          <a:prstGeom prst="diamond">
            <a:avLst/>
          </a:prstGeom>
          <a:solidFill>
            <a:schemeClr val="bg1"/>
          </a:solidFill>
          <a:ln w="28575" algn="ctr">
            <a:solidFill>
              <a:schemeClr val="tx1"/>
            </a:solidFill>
            <a:miter lim="800000"/>
            <a:headEnd/>
            <a:tailEnd/>
          </a:ln>
        </p:spPr>
        <p:txBody>
          <a:bodyPr wrap="none" lIns="88432" tIns="44215" rIns="88432" bIns="44215" anchor="ctr"/>
          <a:lstStyle/>
          <a:p>
            <a:pPr algn="ctr" eaLnBrk="0" hangingPunct="0">
              <a:buFont typeface="Symbol" pitchFamily="18" charset="2"/>
              <a:buNone/>
            </a:pPr>
            <a:r>
              <a:rPr lang="en-US" sz="1500" b="1"/>
              <a:t>4</a:t>
            </a:r>
          </a:p>
        </p:txBody>
      </p:sp>
      <p:sp>
        <p:nvSpPr>
          <p:cNvPr id="40008" name="Text Box 69"/>
          <p:cNvSpPr txBox="1">
            <a:spLocks noChangeArrowheads="1"/>
          </p:cNvSpPr>
          <p:nvPr/>
        </p:nvSpPr>
        <p:spPr bwMode="auto">
          <a:xfrm>
            <a:off x="6081713" y="2038349"/>
            <a:ext cx="14668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100" b="1"/>
              <a:t>Approve Implementation</a:t>
            </a:r>
          </a:p>
        </p:txBody>
      </p:sp>
      <p:sp>
        <p:nvSpPr>
          <p:cNvPr id="40009" name="AutoShape 70"/>
          <p:cNvSpPr>
            <a:spLocks noChangeAspect="1" noChangeArrowheads="1"/>
          </p:cNvSpPr>
          <p:nvPr/>
        </p:nvSpPr>
        <p:spPr bwMode="auto">
          <a:xfrm>
            <a:off x="6642100" y="1736724"/>
            <a:ext cx="347663" cy="349250"/>
          </a:xfrm>
          <a:prstGeom prst="diamond">
            <a:avLst/>
          </a:prstGeom>
          <a:solidFill>
            <a:schemeClr val="bg1"/>
          </a:solidFill>
          <a:ln w="28575" algn="ctr">
            <a:solidFill>
              <a:schemeClr val="tx1"/>
            </a:solidFill>
            <a:miter lim="800000"/>
            <a:headEnd/>
            <a:tailEnd/>
          </a:ln>
        </p:spPr>
        <p:txBody>
          <a:bodyPr wrap="none" lIns="88432" tIns="44215" rIns="88432" bIns="44215" anchor="ctr"/>
          <a:lstStyle/>
          <a:p>
            <a:pPr algn="ctr" eaLnBrk="0" hangingPunct="0">
              <a:buFont typeface="Symbol" pitchFamily="18" charset="2"/>
              <a:buNone/>
            </a:pPr>
            <a:r>
              <a:rPr lang="en-US" sz="1500" b="1"/>
              <a:t>3</a:t>
            </a:r>
          </a:p>
        </p:txBody>
      </p:sp>
      <p:sp>
        <p:nvSpPr>
          <p:cNvPr id="73" name="Rectangle 51"/>
          <p:cNvSpPr>
            <a:spLocks noChangeArrowheads="1"/>
          </p:cNvSpPr>
          <p:nvPr/>
        </p:nvSpPr>
        <p:spPr bwMode="auto">
          <a:xfrm>
            <a:off x="2665413" y="2895587"/>
            <a:ext cx="2130425" cy="259080"/>
          </a:xfrm>
          <a:prstGeom prst="rect">
            <a:avLst/>
          </a:prstGeom>
          <a:solidFill>
            <a:srgbClr val="4F7DFF"/>
          </a:solidFill>
          <a:ln w="19050" algn="ctr">
            <a:solidFill>
              <a:srgbClr val="000000"/>
            </a:solidFill>
            <a:miter lim="800000"/>
            <a:headEnd/>
            <a:tailEnd/>
          </a:ln>
        </p:spPr>
        <p:txBody>
          <a:bodyPr wrap="none" lIns="86924" tIns="43462" rIns="86924" bIns="43462" anchor="ctr"/>
          <a:lstStyle/>
          <a:p>
            <a:pPr algn="ctr" defTabSz="869950"/>
            <a:endParaRPr lang="en-US" b="1" dirty="0">
              <a:solidFill>
                <a:srgbClr val="000000"/>
              </a:solidFill>
            </a:endParaRPr>
          </a:p>
        </p:txBody>
      </p:sp>
      <p:sp>
        <p:nvSpPr>
          <p:cNvPr id="74" name="Rectangle 52"/>
          <p:cNvSpPr>
            <a:spLocks noChangeArrowheads="1"/>
          </p:cNvSpPr>
          <p:nvPr/>
        </p:nvSpPr>
        <p:spPr bwMode="auto">
          <a:xfrm>
            <a:off x="4797425" y="2895587"/>
            <a:ext cx="2024063" cy="259080"/>
          </a:xfrm>
          <a:prstGeom prst="rect">
            <a:avLst/>
          </a:prstGeom>
          <a:solidFill>
            <a:srgbClr val="99CC00"/>
          </a:solidFill>
          <a:ln w="19050">
            <a:solidFill>
              <a:srgbClr val="000000"/>
            </a:solidFill>
            <a:miter lim="800000"/>
            <a:headEnd/>
            <a:tailEnd/>
          </a:ln>
        </p:spPr>
        <p:txBody>
          <a:bodyPr wrap="none" lIns="91403" tIns="45702" rIns="91403" bIns="45702" anchor="ctr"/>
          <a:lstStyle/>
          <a:p>
            <a:pPr algn="ctr"/>
            <a:endParaRPr lang="en-US" b="1" dirty="0"/>
          </a:p>
        </p:txBody>
      </p:sp>
      <p:sp>
        <p:nvSpPr>
          <p:cNvPr id="75" name="Rectangle 56"/>
          <p:cNvSpPr>
            <a:spLocks noChangeArrowheads="1"/>
          </p:cNvSpPr>
          <p:nvPr/>
        </p:nvSpPr>
        <p:spPr bwMode="auto">
          <a:xfrm>
            <a:off x="6827838" y="2895587"/>
            <a:ext cx="2052637" cy="259080"/>
          </a:xfrm>
          <a:prstGeom prst="rect">
            <a:avLst/>
          </a:prstGeom>
          <a:solidFill>
            <a:srgbClr val="FF9933"/>
          </a:solidFill>
          <a:ln w="19050" algn="ctr">
            <a:solidFill>
              <a:srgbClr val="000000"/>
            </a:solidFill>
            <a:miter lim="800000"/>
            <a:headEnd/>
            <a:tailEnd/>
          </a:ln>
        </p:spPr>
        <p:txBody>
          <a:bodyPr wrap="none" lIns="91412" tIns="45707" rIns="91412" bIns="45707" anchor="ctr"/>
          <a:lstStyle/>
          <a:p>
            <a:pPr algn="ctr"/>
            <a:endParaRPr lang="en-US" b="1" dirty="0">
              <a:solidFill>
                <a:srgbClr val="000000"/>
              </a:solidFill>
            </a:endParaRPr>
          </a:p>
        </p:txBody>
      </p:sp>
      <p:sp>
        <p:nvSpPr>
          <p:cNvPr id="76" name="Rectangle 59"/>
          <p:cNvSpPr>
            <a:spLocks noChangeArrowheads="1"/>
          </p:cNvSpPr>
          <p:nvPr/>
        </p:nvSpPr>
        <p:spPr bwMode="auto">
          <a:xfrm>
            <a:off x="561975" y="2894012"/>
            <a:ext cx="2105025" cy="259080"/>
          </a:xfrm>
          <a:prstGeom prst="rect">
            <a:avLst/>
          </a:prstGeom>
          <a:solidFill>
            <a:srgbClr val="B8B8D0"/>
          </a:solidFill>
          <a:ln w="19050" algn="ctr">
            <a:solidFill>
              <a:schemeClr val="tx1"/>
            </a:solidFill>
            <a:miter lim="800000"/>
            <a:headEnd/>
            <a:tailEnd/>
          </a:ln>
        </p:spPr>
        <p:txBody>
          <a:bodyPr wrap="none" lIns="0" tIns="44215" rIns="88432" bIns="44215" anchor="ctr"/>
          <a:lstStyle/>
          <a:p>
            <a:pPr algn="ctr" eaLnBrk="0" hangingPunct="0">
              <a:buFont typeface="Symbol" pitchFamily="18" charset="2"/>
              <a:buNone/>
            </a:pPr>
            <a:r>
              <a:rPr lang="en-US" b="1" dirty="0"/>
              <a:t>    </a:t>
            </a:r>
          </a:p>
        </p:txBody>
      </p:sp>
      <p:sp>
        <p:nvSpPr>
          <p:cNvPr id="3" name="TextBox 2"/>
          <p:cNvSpPr txBox="1"/>
          <p:nvPr/>
        </p:nvSpPr>
        <p:spPr>
          <a:xfrm>
            <a:off x="508709" y="685800"/>
            <a:ext cx="2684462" cy="400110"/>
          </a:xfrm>
          <a:prstGeom prst="rect">
            <a:avLst/>
          </a:prstGeom>
          <a:noFill/>
        </p:spPr>
        <p:txBody>
          <a:bodyPr wrap="square" rtlCol="0">
            <a:spAutoFit/>
          </a:bodyPr>
          <a:lstStyle/>
          <a:p>
            <a:r>
              <a:rPr lang="en-US" sz="2000" b="1" dirty="0" smtClean="0"/>
              <a:t>Decision Gate Example:</a:t>
            </a:r>
            <a:endParaRPr lang="en-US" b="1" dirty="0"/>
          </a:p>
        </p:txBody>
      </p:sp>
      <p:grpSp>
        <p:nvGrpSpPr>
          <p:cNvPr id="86" name="Group 85"/>
          <p:cNvGrpSpPr/>
          <p:nvPr/>
        </p:nvGrpSpPr>
        <p:grpSpPr>
          <a:xfrm>
            <a:off x="561975" y="3124200"/>
            <a:ext cx="8072437" cy="465526"/>
            <a:chOff x="566740" y="1371600"/>
            <a:chExt cx="8072437" cy="465526"/>
          </a:xfrm>
        </p:grpSpPr>
        <p:pic>
          <p:nvPicPr>
            <p:cNvPr id="87" name="Picture 8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4370196" y="-2431856"/>
              <a:ext cx="465526" cy="8072437"/>
            </a:xfrm>
            <a:prstGeom prst="rect">
              <a:avLst/>
            </a:prstGeom>
            <a:ln>
              <a:solidFill>
                <a:srgbClr val="000000"/>
              </a:solidFill>
            </a:ln>
          </p:spPr>
        </p:pic>
        <p:sp>
          <p:nvSpPr>
            <p:cNvPr id="88" name="TextBox 87"/>
            <p:cNvSpPr txBox="1"/>
            <p:nvPr/>
          </p:nvSpPr>
          <p:spPr>
            <a:xfrm>
              <a:off x="1066800" y="1404307"/>
              <a:ext cx="7162800" cy="400110"/>
            </a:xfrm>
            <a:prstGeom prst="rect">
              <a:avLst/>
            </a:prstGeom>
            <a:noFill/>
          </p:spPr>
          <p:txBody>
            <a:bodyPr wrap="square" rtlCol="0">
              <a:spAutoFit/>
            </a:bodyPr>
            <a:lstStyle/>
            <a:p>
              <a:pPr lvl="0" algn="ctr">
                <a:spcBef>
                  <a:spcPct val="50000"/>
                </a:spcBef>
              </a:pPr>
              <a:r>
                <a:rPr lang="en-US" sz="2000" b="1" dirty="0">
                  <a:solidFill>
                    <a:schemeClr val="bg1"/>
                  </a:solidFill>
                  <a:latin typeface="Arial" pitchFamily="34" charset="0"/>
                  <a:cs typeface="Arial" pitchFamily="34" charset="0"/>
                </a:rPr>
                <a:t>PORTFOLIO MANAGEMENT CRITERIA</a:t>
              </a:r>
              <a:endParaRPr lang="en-US" sz="2000" b="1" dirty="0">
                <a:solidFill>
                  <a:schemeClr val="bg1"/>
                </a:solidFill>
                <a:latin typeface="Arial" pitchFamily="34" charset="0"/>
                <a:cs typeface="Arial" pitchFamily="34" charset="0"/>
              </a:endParaRPr>
            </a:p>
          </p:txBody>
        </p:sp>
      </p:grpSp>
      <p:grpSp>
        <p:nvGrpSpPr>
          <p:cNvPr id="89" name="Group 88"/>
          <p:cNvGrpSpPr/>
          <p:nvPr/>
        </p:nvGrpSpPr>
        <p:grpSpPr>
          <a:xfrm>
            <a:off x="561975" y="3587267"/>
            <a:ext cx="8072437" cy="769441"/>
            <a:chOff x="566740" y="1834667"/>
            <a:chExt cx="8072437" cy="769441"/>
          </a:xfrm>
        </p:grpSpPr>
        <p:pic>
          <p:nvPicPr>
            <p:cNvPr id="90" name="Picture 8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4219468" y="-1816831"/>
              <a:ext cx="766982" cy="8072437"/>
            </a:xfrm>
            <a:prstGeom prst="rect">
              <a:avLst/>
            </a:prstGeom>
            <a:ln>
              <a:solidFill>
                <a:srgbClr val="000000"/>
              </a:solidFill>
            </a:ln>
          </p:spPr>
        </p:pic>
        <p:sp>
          <p:nvSpPr>
            <p:cNvPr id="91" name="TextBox 90"/>
            <p:cNvSpPr txBox="1"/>
            <p:nvPr/>
          </p:nvSpPr>
          <p:spPr>
            <a:xfrm>
              <a:off x="945358" y="1834667"/>
              <a:ext cx="7315200" cy="769441"/>
            </a:xfrm>
            <a:prstGeom prst="rect">
              <a:avLst/>
            </a:prstGeom>
            <a:noFill/>
          </p:spPr>
          <p:txBody>
            <a:bodyPr wrap="square" rtlCol="0">
              <a:spAutoFit/>
            </a:bodyPr>
            <a:lstStyle/>
            <a:p>
              <a:pPr lvl="0" algn="ctr">
                <a:spcBef>
                  <a:spcPct val="50000"/>
                </a:spcBef>
              </a:pPr>
              <a:r>
                <a:rPr lang="en-US" sz="4400" dirty="0">
                  <a:solidFill>
                    <a:schemeClr val="bg1"/>
                  </a:solidFill>
                  <a:effectLst>
                    <a:outerShdw blurRad="38100" dist="38100" dir="2700000" algn="tl">
                      <a:srgbClr val="FFFFFF"/>
                    </a:outerShdw>
                  </a:effectLst>
                  <a:cs typeface="Arial" charset="0"/>
                </a:rPr>
                <a:t>DOING THE </a:t>
              </a:r>
              <a:r>
                <a:rPr lang="en-US" sz="4400" b="1" dirty="0">
                  <a:solidFill>
                    <a:srgbClr val="FF0000"/>
                  </a:solidFill>
                  <a:effectLst>
                    <a:outerShdw blurRad="38100" dist="38100" dir="2700000" algn="tl">
                      <a:srgbClr val="000000"/>
                    </a:outerShdw>
                  </a:effectLst>
                  <a:cs typeface="Arial" charset="0"/>
                </a:rPr>
                <a:t>RIGHT</a:t>
              </a:r>
              <a:r>
                <a:rPr lang="en-US" sz="4400" b="1" dirty="0">
                  <a:solidFill>
                    <a:prstClr val="black"/>
                  </a:solidFill>
                  <a:effectLst>
                    <a:outerShdw blurRad="38100" dist="38100" dir="2700000" algn="tl">
                      <a:srgbClr val="FFFFFF"/>
                    </a:outerShdw>
                  </a:effectLst>
                  <a:cs typeface="Arial" charset="0"/>
                </a:rPr>
                <a:t> </a:t>
              </a:r>
              <a:r>
                <a:rPr lang="en-US" sz="4400" dirty="0">
                  <a:solidFill>
                    <a:schemeClr val="bg1"/>
                  </a:solidFill>
                  <a:effectLst>
                    <a:outerShdw blurRad="38100" dist="38100" dir="2700000" algn="tl">
                      <a:srgbClr val="FFFFFF"/>
                    </a:outerShdw>
                  </a:effectLst>
                  <a:cs typeface="Arial" charset="0"/>
                </a:rPr>
                <a:t>WORK</a:t>
              </a:r>
              <a:endParaRPr lang="en-US" sz="4400" dirty="0">
                <a:solidFill>
                  <a:schemeClr val="bg1"/>
                </a:solidFill>
                <a:effectLst>
                  <a:outerShdw blurRad="38100" dist="38100" dir="2700000" algn="tl">
                    <a:srgbClr val="FFFFFF"/>
                  </a:outerShdw>
                </a:effectLst>
                <a:cs typeface="Arial" charset="0"/>
              </a:endParaRPr>
            </a:p>
          </p:txBody>
        </p:sp>
      </p:grpSp>
      <p:grpSp>
        <p:nvGrpSpPr>
          <p:cNvPr id="92" name="Group 91"/>
          <p:cNvGrpSpPr/>
          <p:nvPr/>
        </p:nvGrpSpPr>
        <p:grpSpPr>
          <a:xfrm>
            <a:off x="566741" y="4683817"/>
            <a:ext cx="8072437" cy="465526"/>
            <a:chOff x="566741" y="2889733"/>
            <a:chExt cx="8072437" cy="465526"/>
          </a:xfrm>
        </p:grpSpPr>
        <p:pic>
          <p:nvPicPr>
            <p:cNvPr id="93" name="Picture 9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4370197" y="-913723"/>
              <a:ext cx="465526" cy="8072437"/>
            </a:xfrm>
            <a:prstGeom prst="rect">
              <a:avLst/>
            </a:prstGeom>
            <a:ln>
              <a:solidFill>
                <a:srgbClr val="000000"/>
              </a:solidFill>
            </a:ln>
          </p:spPr>
        </p:pic>
        <p:sp>
          <p:nvSpPr>
            <p:cNvPr id="94" name="TextBox 93"/>
            <p:cNvSpPr txBox="1"/>
            <p:nvPr/>
          </p:nvSpPr>
          <p:spPr>
            <a:xfrm>
              <a:off x="1066801" y="2922440"/>
              <a:ext cx="7162800" cy="400110"/>
            </a:xfrm>
            <a:prstGeom prst="rect">
              <a:avLst/>
            </a:prstGeom>
            <a:noFill/>
          </p:spPr>
          <p:txBody>
            <a:bodyPr wrap="square" rtlCol="0">
              <a:spAutoFit/>
            </a:bodyPr>
            <a:lstStyle/>
            <a:p>
              <a:pPr lvl="0" algn="ctr">
                <a:spcBef>
                  <a:spcPct val="50000"/>
                </a:spcBef>
              </a:pPr>
              <a:r>
                <a:rPr lang="en-US" sz="2000" b="1" dirty="0" smtClean="0">
                  <a:solidFill>
                    <a:schemeClr val="bg1"/>
                  </a:solidFill>
                  <a:latin typeface="Arial" pitchFamily="34" charset="0"/>
                  <a:cs typeface="Arial" pitchFamily="34" charset="0"/>
                </a:rPr>
                <a:t>PROJECT </a:t>
              </a:r>
              <a:r>
                <a:rPr lang="en-US" sz="2000" b="1" dirty="0">
                  <a:solidFill>
                    <a:schemeClr val="bg1"/>
                  </a:solidFill>
                  <a:latin typeface="Arial" pitchFamily="34" charset="0"/>
                  <a:cs typeface="Arial" pitchFamily="34" charset="0"/>
                </a:rPr>
                <a:t>MANAGEMENT </a:t>
              </a:r>
              <a:r>
                <a:rPr lang="en-US" sz="2000" b="1" dirty="0" smtClean="0">
                  <a:solidFill>
                    <a:schemeClr val="bg1"/>
                  </a:solidFill>
                  <a:latin typeface="Arial" pitchFamily="34" charset="0"/>
                  <a:cs typeface="Arial" pitchFamily="34" charset="0"/>
                </a:rPr>
                <a:t>DELIVERABLES</a:t>
              </a:r>
              <a:endParaRPr lang="en-US" sz="2000" b="1" dirty="0">
                <a:solidFill>
                  <a:schemeClr val="bg1"/>
                </a:solidFill>
                <a:latin typeface="Arial" pitchFamily="34" charset="0"/>
                <a:cs typeface="Arial" pitchFamily="34" charset="0"/>
              </a:endParaRPr>
            </a:p>
          </p:txBody>
        </p:sp>
      </p:grpSp>
      <p:grpSp>
        <p:nvGrpSpPr>
          <p:cNvPr id="95" name="Group 94"/>
          <p:cNvGrpSpPr/>
          <p:nvPr/>
        </p:nvGrpSpPr>
        <p:grpSpPr>
          <a:xfrm>
            <a:off x="566741" y="5146884"/>
            <a:ext cx="8072437" cy="769441"/>
            <a:chOff x="566741" y="3352800"/>
            <a:chExt cx="8072437" cy="769441"/>
          </a:xfrm>
        </p:grpSpPr>
        <p:pic>
          <p:nvPicPr>
            <p:cNvPr id="96" name="Picture 9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4219469" y="-298698"/>
              <a:ext cx="766982" cy="8072437"/>
            </a:xfrm>
            <a:prstGeom prst="rect">
              <a:avLst/>
            </a:prstGeom>
            <a:ln>
              <a:solidFill>
                <a:srgbClr val="000000"/>
              </a:solidFill>
            </a:ln>
          </p:spPr>
        </p:pic>
        <p:sp>
          <p:nvSpPr>
            <p:cNvPr id="97" name="TextBox 96"/>
            <p:cNvSpPr txBox="1"/>
            <p:nvPr/>
          </p:nvSpPr>
          <p:spPr>
            <a:xfrm>
              <a:off x="945359" y="3352800"/>
              <a:ext cx="7315200" cy="769441"/>
            </a:xfrm>
            <a:prstGeom prst="rect">
              <a:avLst/>
            </a:prstGeom>
            <a:noFill/>
          </p:spPr>
          <p:txBody>
            <a:bodyPr wrap="square" rtlCol="0">
              <a:spAutoFit/>
            </a:bodyPr>
            <a:lstStyle/>
            <a:p>
              <a:pPr lvl="0" algn="ctr">
                <a:spcBef>
                  <a:spcPct val="50000"/>
                </a:spcBef>
              </a:pPr>
              <a:r>
                <a:rPr lang="en-US" sz="4400" dirty="0">
                  <a:solidFill>
                    <a:schemeClr val="bg1"/>
                  </a:solidFill>
                  <a:effectLst>
                    <a:outerShdw blurRad="38100" dist="38100" dir="2700000" algn="tl">
                      <a:srgbClr val="FFFFFF"/>
                    </a:outerShdw>
                  </a:effectLst>
                  <a:cs typeface="Arial" charset="0"/>
                </a:rPr>
                <a:t>DOING THE </a:t>
              </a:r>
              <a:r>
                <a:rPr lang="en-US" sz="4400" dirty="0" smtClean="0">
                  <a:solidFill>
                    <a:schemeClr val="bg1"/>
                  </a:solidFill>
                  <a:effectLst>
                    <a:outerShdw blurRad="38100" dist="38100" dir="2700000" algn="tl">
                      <a:srgbClr val="FFFFFF"/>
                    </a:outerShdw>
                  </a:effectLst>
                  <a:cs typeface="Arial" charset="0"/>
                </a:rPr>
                <a:t>WORK </a:t>
              </a:r>
              <a:r>
                <a:rPr lang="en-US" sz="4400" b="1" dirty="0">
                  <a:solidFill>
                    <a:srgbClr val="FF0000"/>
                  </a:solidFill>
                  <a:effectLst>
                    <a:outerShdw blurRad="38100" dist="38100" dir="2700000" algn="tl">
                      <a:srgbClr val="000000"/>
                    </a:outerShdw>
                  </a:effectLst>
                  <a:cs typeface="Arial" charset="0"/>
                </a:rPr>
                <a:t>RIGHT</a:t>
              </a:r>
              <a:r>
                <a:rPr lang="en-US" sz="4400" b="1" dirty="0">
                  <a:solidFill>
                    <a:prstClr val="black"/>
                  </a:solidFill>
                  <a:effectLst>
                    <a:outerShdw blurRad="38100" dist="38100" dir="2700000" algn="tl">
                      <a:srgbClr val="FFFFFF"/>
                    </a:outerShdw>
                  </a:effectLst>
                  <a:cs typeface="Arial" charset="0"/>
                </a:rPr>
                <a:t> </a:t>
              </a:r>
              <a:endParaRPr lang="en-US" sz="4400" dirty="0">
                <a:solidFill>
                  <a:schemeClr val="bg1"/>
                </a:solidFill>
                <a:effectLst>
                  <a:outerShdw blurRad="38100" dist="38100" dir="2700000" algn="tl">
                    <a:srgbClr val="FFFFFF"/>
                  </a:outerShdw>
                </a:effectLst>
                <a:cs typeface="Arial" charset="0"/>
              </a:endParaRPr>
            </a:p>
          </p:txBody>
        </p:sp>
      </p:grpSp>
    </p:spTree>
    <p:custDataLst>
      <p:tags r:id="rId1"/>
    </p:custDataLst>
    <p:extLst>
      <p:ext uri="{BB962C8B-B14F-4D97-AF65-F5344CB8AC3E}">
        <p14:creationId xmlns:p14="http://schemas.microsoft.com/office/powerpoint/2010/main" val="88408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fade">
                                      <p:cBhvr>
                                        <p:cTn id="7" dur="500"/>
                                        <p:tgtEl>
                                          <p:spTgt spid="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9"/>
                                        </p:tgtEl>
                                        <p:attrNameLst>
                                          <p:attrName>style.visibility</p:attrName>
                                        </p:attrNameLst>
                                      </p:cBhvr>
                                      <p:to>
                                        <p:strVal val="visible"/>
                                      </p:to>
                                    </p:set>
                                    <p:animEffect transition="in" filter="fade">
                                      <p:cBhvr>
                                        <p:cTn id="12" dur="500"/>
                                        <p:tgtEl>
                                          <p:spTgt spid="8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
                                        </p:tgtEl>
                                        <p:attrNameLst>
                                          <p:attrName>style.visibility</p:attrName>
                                        </p:attrNameLst>
                                      </p:cBhvr>
                                      <p:to>
                                        <p:strVal val="visible"/>
                                      </p:to>
                                    </p:set>
                                    <p:animEffect transition="in" filter="fade">
                                      <p:cBhvr>
                                        <p:cTn id="17" dur="500"/>
                                        <p:tgtEl>
                                          <p:spTgt spid="9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1763" name="Group 35"/>
          <p:cNvGrpSpPr>
            <a:grpSpLocks/>
          </p:cNvGrpSpPr>
          <p:nvPr/>
        </p:nvGrpSpPr>
        <p:grpSpPr bwMode="auto">
          <a:xfrm>
            <a:off x="6702425" y="4545013"/>
            <a:ext cx="1495425" cy="1828800"/>
            <a:chOff x="4125" y="1629"/>
            <a:chExt cx="942" cy="1152"/>
          </a:xfrm>
        </p:grpSpPr>
        <p:grpSp>
          <p:nvGrpSpPr>
            <p:cNvPr id="201764" name="Group 36"/>
            <p:cNvGrpSpPr>
              <a:grpSpLocks/>
            </p:cNvGrpSpPr>
            <p:nvPr/>
          </p:nvGrpSpPr>
          <p:grpSpPr bwMode="auto">
            <a:xfrm>
              <a:off x="4284" y="1803"/>
              <a:ext cx="624" cy="978"/>
              <a:chOff x="3705" y="1896"/>
              <a:chExt cx="624" cy="978"/>
            </a:xfrm>
          </p:grpSpPr>
          <p:sp>
            <p:nvSpPr>
              <p:cNvPr id="201765" name="AutoShape 37"/>
              <p:cNvSpPr>
                <a:spLocks noChangeArrowheads="1"/>
              </p:cNvSpPr>
              <p:nvPr/>
            </p:nvSpPr>
            <p:spPr bwMode="auto">
              <a:xfrm>
                <a:off x="3705" y="1896"/>
                <a:ext cx="624" cy="978"/>
              </a:xfrm>
              <a:prstGeom prst="roundRect">
                <a:avLst>
                  <a:gd name="adj" fmla="val 16667"/>
                </a:avLst>
              </a:prstGeom>
              <a:noFill/>
              <a:ln w="28575">
                <a:solidFill>
                  <a:schemeClr val="tx1"/>
                </a:solidFill>
                <a:round/>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1766" name="Group 38"/>
              <p:cNvGrpSpPr>
                <a:grpSpLocks/>
              </p:cNvGrpSpPr>
              <p:nvPr/>
            </p:nvGrpSpPr>
            <p:grpSpPr bwMode="auto">
              <a:xfrm>
                <a:off x="3771" y="1965"/>
                <a:ext cx="501" cy="96"/>
                <a:chOff x="3771" y="2697"/>
                <a:chExt cx="501" cy="96"/>
              </a:xfrm>
            </p:grpSpPr>
            <p:sp>
              <p:nvSpPr>
                <p:cNvPr id="201767" name="Oval 39"/>
                <p:cNvSpPr>
                  <a:spLocks noChangeArrowheads="1"/>
                </p:cNvSpPr>
                <p:nvPr/>
              </p:nvSpPr>
              <p:spPr bwMode="auto">
                <a:xfrm>
                  <a:off x="4128" y="2697"/>
                  <a:ext cx="144" cy="96"/>
                </a:xfrm>
                <a:prstGeom prst="ellipse">
                  <a:avLst/>
                </a:prstGeom>
                <a:solidFill>
                  <a:srgbClr val="FFFF00"/>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68" name="Oval 40"/>
                <p:cNvSpPr>
                  <a:spLocks noChangeArrowheads="1"/>
                </p:cNvSpPr>
                <p:nvPr/>
              </p:nvSpPr>
              <p:spPr bwMode="auto">
                <a:xfrm>
                  <a:off x="3771" y="2697"/>
                  <a:ext cx="144" cy="96"/>
                </a:xfrm>
                <a:prstGeom prst="ellipse">
                  <a:avLst/>
                </a:prstGeom>
                <a:solidFill>
                  <a:srgbClr val="0000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69" name="Oval 41"/>
                <p:cNvSpPr>
                  <a:spLocks noChangeArrowheads="1"/>
                </p:cNvSpPr>
                <p:nvPr/>
              </p:nvSpPr>
              <p:spPr bwMode="auto">
                <a:xfrm>
                  <a:off x="3949" y="2697"/>
                  <a:ext cx="144" cy="96"/>
                </a:xfrm>
                <a:prstGeom prst="ellipse">
                  <a:avLst/>
                </a:prstGeom>
                <a:solidFill>
                  <a:srgbClr val="FF0000"/>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770" name="Oval 42"/>
              <p:cNvSpPr>
                <a:spLocks noChangeArrowheads="1"/>
              </p:cNvSpPr>
              <p:nvPr/>
            </p:nvSpPr>
            <p:spPr bwMode="auto">
              <a:xfrm>
                <a:off x="3843" y="2142"/>
                <a:ext cx="144" cy="96"/>
              </a:xfrm>
              <a:prstGeom prst="ellipse">
                <a:avLst/>
              </a:prstGeom>
              <a:solidFill>
                <a:srgbClr val="808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1" name="Oval 43"/>
              <p:cNvSpPr>
                <a:spLocks noChangeArrowheads="1"/>
              </p:cNvSpPr>
              <p:nvPr/>
            </p:nvSpPr>
            <p:spPr bwMode="auto">
              <a:xfrm>
                <a:off x="3843" y="2486"/>
                <a:ext cx="144" cy="96"/>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2" name="Oval 44"/>
              <p:cNvSpPr>
                <a:spLocks noChangeArrowheads="1"/>
              </p:cNvSpPr>
              <p:nvPr/>
            </p:nvSpPr>
            <p:spPr bwMode="auto">
              <a:xfrm>
                <a:off x="3843" y="2658"/>
                <a:ext cx="144" cy="96"/>
              </a:xfrm>
              <a:prstGeom prst="ellipse">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3" name="Oval 45"/>
              <p:cNvSpPr>
                <a:spLocks noChangeArrowheads="1"/>
              </p:cNvSpPr>
              <p:nvPr/>
            </p:nvSpPr>
            <p:spPr bwMode="auto">
              <a:xfrm>
                <a:off x="3843" y="2314"/>
                <a:ext cx="144" cy="96"/>
              </a:xfrm>
              <a:prstGeom prst="ellipse">
                <a:avLst/>
              </a:prstGeom>
              <a:solidFill>
                <a:srgbClr val="99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4" name="Oval 46"/>
              <p:cNvSpPr>
                <a:spLocks noChangeArrowheads="1"/>
              </p:cNvSpPr>
              <p:nvPr/>
            </p:nvSpPr>
            <p:spPr bwMode="auto">
              <a:xfrm>
                <a:off x="4053" y="2142"/>
                <a:ext cx="144" cy="96"/>
              </a:xfrm>
              <a:prstGeom prst="ellipse">
                <a:avLst/>
              </a:prstGeom>
              <a:solidFill>
                <a:srgbClr val="808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5" name="Oval 47"/>
              <p:cNvSpPr>
                <a:spLocks noChangeArrowheads="1"/>
              </p:cNvSpPr>
              <p:nvPr/>
            </p:nvSpPr>
            <p:spPr bwMode="auto">
              <a:xfrm>
                <a:off x="4053" y="2486"/>
                <a:ext cx="144" cy="96"/>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6" name="Oval 48"/>
              <p:cNvSpPr>
                <a:spLocks noChangeArrowheads="1"/>
              </p:cNvSpPr>
              <p:nvPr/>
            </p:nvSpPr>
            <p:spPr bwMode="auto">
              <a:xfrm>
                <a:off x="4053" y="2658"/>
                <a:ext cx="144" cy="96"/>
              </a:xfrm>
              <a:prstGeom prst="ellipse">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77" name="Oval 49"/>
              <p:cNvSpPr>
                <a:spLocks noChangeArrowheads="1"/>
              </p:cNvSpPr>
              <p:nvPr/>
            </p:nvSpPr>
            <p:spPr bwMode="auto">
              <a:xfrm>
                <a:off x="4053" y="2314"/>
                <a:ext cx="144" cy="96"/>
              </a:xfrm>
              <a:prstGeom prst="ellipse">
                <a:avLst/>
              </a:prstGeom>
              <a:solidFill>
                <a:srgbClr val="99FF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778" name="Text Box 50"/>
            <p:cNvSpPr txBox="1">
              <a:spLocks noChangeArrowheads="1"/>
            </p:cNvSpPr>
            <p:nvPr/>
          </p:nvSpPr>
          <p:spPr bwMode="auto">
            <a:xfrm>
              <a:off x="4125" y="1629"/>
              <a:ext cx="94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spAutoFit/>
            </a:bodyPr>
            <a:lstStyle>
              <a:lvl1pPr>
                <a:defRPr>
                  <a:solidFill>
                    <a:schemeClr val="tx1"/>
                  </a:solidFill>
                  <a:latin typeface="Arial" charset="0"/>
                </a:defRPr>
              </a:lvl1pPr>
              <a:lvl2pPr marL="455613">
                <a:defRPr>
                  <a:solidFill>
                    <a:schemeClr val="tx1"/>
                  </a:solidFill>
                  <a:latin typeface="Arial" charset="0"/>
                </a:defRPr>
              </a:lvl2pPr>
              <a:lvl3pPr>
                <a:defRPr>
                  <a:solidFill>
                    <a:schemeClr val="tx1"/>
                  </a:solidFill>
                  <a:latin typeface="Arial" charset="0"/>
                </a:defRPr>
              </a:lvl3pPr>
              <a:lvl4pPr marL="1370013">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1200" b="1"/>
                <a:t>Funded Projects</a:t>
              </a:r>
            </a:p>
          </p:txBody>
        </p:sp>
      </p:grpSp>
      <p:sp>
        <p:nvSpPr>
          <p:cNvPr id="201779" name="AutoShape 51"/>
          <p:cNvSpPr>
            <a:spLocks noChangeArrowheads="1"/>
          </p:cNvSpPr>
          <p:nvPr/>
        </p:nvSpPr>
        <p:spPr bwMode="auto">
          <a:xfrm rot="5400000">
            <a:off x="6746875" y="1711325"/>
            <a:ext cx="990600" cy="990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1823" name="Group 95"/>
          <p:cNvGrpSpPr>
            <a:grpSpLocks/>
          </p:cNvGrpSpPr>
          <p:nvPr/>
        </p:nvGrpSpPr>
        <p:grpSpPr bwMode="auto">
          <a:xfrm>
            <a:off x="5754688" y="1073150"/>
            <a:ext cx="3098800" cy="3446463"/>
            <a:chOff x="3625" y="676"/>
            <a:chExt cx="1952" cy="2171"/>
          </a:xfrm>
        </p:grpSpPr>
        <p:sp>
          <p:nvSpPr>
            <p:cNvPr id="201760" name="Text Box 32"/>
            <p:cNvSpPr txBox="1">
              <a:spLocks noChangeArrowheads="1"/>
            </p:cNvSpPr>
            <p:nvPr/>
          </p:nvSpPr>
          <p:spPr bwMode="auto">
            <a:xfrm>
              <a:off x="3625" y="2097"/>
              <a:ext cx="1952"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Decision gates also control the flow of incoming projects and protect the portfolio from being overloaded.</a:t>
              </a:r>
            </a:p>
          </p:txBody>
        </p:sp>
        <p:pic>
          <p:nvPicPr>
            <p:cNvPr id="201761" name="Picture 33" descr="Faucet1"/>
            <p:cNvPicPr>
              <a:picLocks noChangeAspect="1" noChangeArrowheads="1"/>
            </p:cNvPicPr>
            <p:nvPr/>
          </p:nvPicPr>
          <p:blipFill>
            <a:blip r:embed="rId2">
              <a:extLst>
                <a:ext uri="{28A0092B-C50C-407E-A947-70E740481C1C}">
                  <a14:useLocalDpi xmlns:a14="http://schemas.microsoft.com/office/drawing/2010/main" val="0"/>
                </a:ext>
              </a:extLst>
            </a:blip>
            <a:srcRect l="6589" r="6589"/>
            <a:stretch>
              <a:fillRect/>
            </a:stretch>
          </p:blipFill>
          <p:spPr bwMode="auto">
            <a:xfrm>
              <a:off x="3813" y="676"/>
              <a:ext cx="1215" cy="1400"/>
            </a:xfrm>
            <a:prstGeom prst="rect">
              <a:avLst/>
            </a:prstGeom>
            <a:noFill/>
            <a:extLst>
              <a:ext uri="{909E8E84-426E-40DD-AFC4-6F175D3DCCD1}">
                <a14:hiddenFill xmlns:a14="http://schemas.microsoft.com/office/drawing/2010/main">
                  <a:solidFill>
                    <a:srgbClr val="FFFFFF"/>
                  </a:solidFill>
                </a14:hiddenFill>
              </a:ext>
            </a:extLst>
          </p:spPr>
        </p:pic>
      </p:grpSp>
      <p:sp>
        <p:nvSpPr>
          <p:cNvPr id="201788" name="Rectangle 60"/>
          <p:cNvSpPr>
            <a:spLocks noChangeArrowheads="1"/>
          </p:cNvSpPr>
          <p:nvPr/>
        </p:nvSpPr>
        <p:spPr bwMode="auto">
          <a:xfrm>
            <a:off x="-7143" y="6562725"/>
            <a:ext cx="2332037"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sz="1400">
                <a:solidFill>
                  <a:schemeClr val="bg1"/>
                </a:solidFill>
              </a:rPr>
              <a:t>Evaluation (cont.)</a:t>
            </a:r>
          </a:p>
        </p:txBody>
      </p:sp>
      <p:sp>
        <p:nvSpPr>
          <p:cNvPr id="201792" name="Rectangle 64"/>
          <p:cNvSpPr>
            <a:spLocks noGrp="1" noChangeArrowheads="1"/>
          </p:cNvSpPr>
          <p:nvPr>
            <p:ph type="title"/>
          </p:nvPr>
        </p:nvSpPr>
        <p:spPr bwMode="auto">
          <a:xfrm>
            <a:off x="4129088" y="6616700"/>
            <a:ext cx="2162175" cy="2413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r>
              <a:rPr lang="en-US" sz="1400">
                <a:solidFill>
                  <a:schemeClr val="bg1"/>
                </a:solidFill>
              </a:rPr>
              <a:t>Filter and Valve</a:t>
            </a:r>
          </a:p>
        </p:txBody>
      </p:sp>
      <p:grpSp>
        <p:nvGrpSpPr>
          <p:cNvPr id="201794" name="Group 66"/>
          <p:cNvGrpSpPr>
            <a:grpSpLocks/>
          </p:cNvGrpSpPr>
          <p:nvPr/>
        </p:nvGrpSpPr>
        <p:grpSpPr bwMode="auto">
          <a:xfrm>
            <a:off x="5626100" y="1416050"/>
            <a:ext cx="228600" cy="733425"/>
            <a:chOff x="3174" y="636"/>
            <a:chExt cx="144" cy="462"/>
          </a:xfrm>
        </p:grpSpPr>
        <p:sp>
          <p:nvSpPr>
            <p:cNvPr id="201795" name="Oval 67"/>
            <p:cNvSpPr>
              <a:spLocks noChangeArrowheads="1"/>
            </p:cNvSpPr>
            <p:nvPr/>
          </p:nvSpPr>
          <p:spPr bwMode="auto">
            <a:xfrm>
              <a:off x="3174" y="636"/>
              <a:ext cx="144" cy="96"/>
            </a:xfrm>
            <a:prstGeom prst="ellipse">
              <a:avLst/>
            </a:prstGeom>
            <a:solidFill>
              <a:srgbClr val="0000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96" name="Oval 68"/>
            <p:cNvSpPr>
              <a:spLocks noChangeArrowheads="1"/>
            </p:cNvSpPr>
            <p:nvPr/>
          </p:nvSpPr>
          <p:spPr bwMode="auto">
            <a:xfrm>
              <a:off x="3174" y="1002"/>
              <a:ext cx="144" cy="96"/>
            </a:xfrm>
            <a:prstGeom prst="ellipse">
              <a:avLst/>
            </a:prstGeom>
            <a:solidFill>
              <a:srgbClr val="FFFF00"/>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797" name="Oval 69"/>
            <p:cNvSpPr>
              <a:spLocks noChangeArrowheads="1"/>
            </p:cNvSpPr>
            <p:nvPr/>
          </p:nvSpPr>
          <p:spPr bwMode="auto">
            <a:xfrm>
              <a:off x="3174" y="819"/>
              <a:ext cx="144" cy="96"/>
            </a:xfrm>
            <a:prstGeom prst="ellipse">
              <a:avLst/>
            </a:prstGeom>
            <a:solidFill>
              <a:srgbClr val="FF0000"/>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799" name="Line 71"/>
          <p:cNvSpPr>
            <a:spLocks noChangeShapeType="1"/>
          </p:cNvSpPr>
          <p:nvPr/>
        </p:nvSpPr>
        <p:spPr bwMode="auto">
          <a:xfrm>
            <a:off x="1389063" y="1787525"/>
            <a:ext cx="4000500" cy="0"/>
          </a:xfrm>
          <a:prstGeom prst="line">
            <a:avLst/>
          </a:prstGeom>
          <a:noFill/>
          <a:ln w="28575">
            <a:solidFill>
              <a:srgbClr val="4D4D4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1800" name="Line 72"/>
          <p:cNvSpPr>
            <a:spLocks noChangeShapeType="1"/>
          </p:cNvSpPr>
          <p:nvPr/>
        </p:nvSpPr>
        <p:spPr bwMode="auto">
          <a:xfrm>
            <a:off x="1389063" y="2011363"/>
            <a:ext cx="4000500" cy="0"/>
          </a:xfrm>
          <a:prstGeom prst="line">
            <a:avLst/>
          </a:prstGeom>
          <a:noFill/>
          <a:ln w="28575">
            <a:solidFill>
              <a:srgbClr val="4D4D4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1801" name="Line 73"/>
          <p:cNvSpPr>
            <a:spLocks noChangeShapeType="1"/>
          </p:cNvSpPr>
          <p:nvPr/>
        </p:nvSpPr>
        <p:spPr bwMode="auto">
          <a:xfrm>
            <a:off x="1389063" y="1563688"/>
            <a:ext cx="4000500" cy="0"/>
          </a:xfrm>
          <a:prstGeom prst="line">
            <a:avLst/>
          </a:prstGeom>
          <a:noFill/>
          <a:ln w="28575">
            <a:solidFill>
              <a:srgbClr val="4D4D4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1802" name="Line 74"/>
          <p:cNvSpPr>
            <a:spLocks noChangeShapeType="1"/>
          </p:cNvSpPr>
          <p:nvPr/>
        </p:nvSpPr>
        <p:spPr bwMode="auto">
          <a:xfrm>
            <a:off x="1404938" y="1339850"/>
            <a:ext cx="1855787" cy="0"/>
          </a:xfrm>
          <a:prstGeom prst="line">
            <a:avLst/>
          </a:prstGeom>
          <a:noFill/>
          <a:ln w="28575">
            <a:solidFill>
              <a:srgbClr val="4D4D4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1803" name="Line 75"/>
          <p:cNvSpPr>
            <a:spLocks noChangeShapeType="1"/>
          </p:cNvSpPr>
          <p:nvPr/>
        </p:nvSpPr>
        <p:spPr bwMode="auto">
          <a:xfrm>
            <a:off x="1389063" y="2236788"/>
            <a:ext cx="1871662" cy="0"/>
          </a:xfrm>
          <a:prstGeom prst="line">
            <a:avLst/>
          </a:prstGeom>
          <a:noFill/>
          <a:ln w="28575">
            <a:solidFill>
              <a:srgbClr val="4D4D4D"/>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1804" name="Text Box 76"/>
          <p:cNvSpPr txBox="1">
            <a:spLocks noChangeArrowheads="1"/>
          </p:cNvSpPr>
          <p:nvPr/>
        </p:nvSpPr>
        <p:spPr bwMode="auto">
          <a:xfrm>
            <a:off x="2787650" y="76835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spAutoFit/>
          </a:bodyPr>
          <a:lstStyle>
            <a:lvl1pPr>
              <a:defRPr>
                <a:solidFill>
                  <a:schemeClr val="tx1"/>
                </a:solidFill>
                <a:latin typeface="Arial" charset="0"/>
              </a:defRPr>
            </a:lvl1pPr>
            <a:lvl2pPr marL="455613">
              <a:defRPr>
                <a:solidFill>
                  <a:schemeClr val="tx1"/>
                </a:solidFill>
                <a:latin typeface="Arial" charset="0"/>
              </a:defRPr>
            </a:lvl2pPr>
            <a:lvl3pPr>
              <a:defRPr>
                <a:solidFill>
                  <a:schemeClr val="tx1"/>
                </a:solidFill>
                <a:latin typeface="Arial" charset="0"/>
              </a:defRPr>
            </a:lvl3pPr>
            <a:lvl4pPr marL="1370013">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50000"/>
              </a:spcBef>
            </a:pPr>
            <a:r>
              <a:rPr lang="en-US" sz="1400" b="1"/>
              <a:t>STRATEGIC CRITERIA</a:t>
            </a:r>
          </a:p>
        </p:txBody>
      </p:sp>
      <p:grpSp>
        <p:nvGrpSpPr>
          <p:cNvPr id="201808" name="Group 80"/>
          <p:cNvGrpSpPr>
            <a:grpSpLocks/>
          </p:cNvGrpSpPr>
          <p:nvPr/>
        </p:nvGrpSpPr>
        <p:grpSpPr bwMode="auto">
          <a:xfrm>
            <a:off x="596900" y="768350"/>
            <a:ext cx="1371600" cy="2057400"/>
            <a:chOff x="156" y="192"/>
            <a:chExt cx="864" cy="1296"/>
          </a:xfrm>
        </p:grpSpPr>
        <p:sp>
          <p:nvSpPr>
            <p:cNvPr id="201809" name="AutoShape 81"/>
            <p:cNvSpPr>
              <a:spLocks noChangeArrowheads="1"/>
            </p:cNvSpPr>
            <p:nvPr/>
          </p:nvSpPr>
          <p:spPr bwMode="auto">
            <a:xfrm>
              <a:off x="156" y="192"/>
              <a:ext cx="864" cy="1296"/>
            </a:xfrm>
            <a:prstGeom prst="roundRect">
              <a:avLst>
                <a:gd name="adj" fmla="val 16667"/>
              </a:avLst>
            </a:prstGeom>
            <a:gradFill rotWithShape="1">
              <a:gsLst>
                <a:gs pos="0">
                  <a:schemeClr val="bg1"/>
                </a:gs>
                <a:gs pos="100000">
                  <a:schemeClr val="bg1">
                    <a:gamma/>
                    <a:shade val="46275"/>
                    <a:invGamma/>
                  </a:scheme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1810" name="Group 82"/>
            <p:cNvGrpSpPr>
              <a:grpSpLocks/>
            </p:cNvGrpSpPr>
            <p:nvPr/>
          </p:nvGrpSpPr>
          <p:grpSpPr bwMode="auto">
            <a:xfrm>
              <a:off x="201" y="432"/>
              <a:ext cx="732" cy="816"/>
              <a:chOff x="201" y="432"/>
              <a:chExt cx="732" cy="816"/>
            </a:xfrm>
          </p:grpSpPr>
          <p:grpSp>
            <p:nvGrpSpPr>
              <p:cNvPr id="201811" name="Group 83"/>
              <p:cNvGrpSpPr>
                <a:grpSpLocks/>
              </p:cNvGrpSpPr>
              <p:nvPr/>
            </p:nvGrpSpPr>
            <p:grpSpPr bwMode="auto">
              <a:xfrm>
                <a:off x="804" y="432"/>
                <a:ext cx="129" cy="816"/>
                <a:chOff x="1200" y="576"/>
                <a:chExt cx="144" cy="816"/>
              </a:xfrm>
            </p:grpSpPr>
            <p:sp>
              <p:nvSpPr>
                <p:cNvPr id="201812" name="Oval 84"/>
                <p:cNvSpPr>
                  <a:spLocks noChangeArrowheads="1"/>
                </p:cNvSpPr>
                <p:nvPr/>
              </p:nvSpPr>
              <p:spPr bwMode="auto">
                <a:xfrm>
                  <a:off x="1200" y="576"/>
                  <a:ext cx="144" cy="96"/>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813" name="Oval 85"/>
                <p:cNvSpPr>
                  <a:spLocks noChangeArrowheads="1"/>
                </p:cNvSpPr>
                <p:nvPr/>
              </p:nvSpPr>
              <p:spPr bwMode="auto">
                <a:xfrm>
                  <a:off x="1200" y="720"/>
                  <a:ext cx="144" cy="96"/>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814" name="Oval 86"/>
                <p:cNvSpPr>
                  <a:spLocks noChangeArrowheads="1"/>
                </p:cNvSpPr>
                <p:nvPr/>
              </p:nvSpPr>
              <p:spPr bwMode="auto">
                <a:xfrm>
                  <a:off x="1200" y="864"/>
                  <a:ext cx="144"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815" name="Oval 87"/>
                <p:cNvSpPr>
                  <a:spLocks noChangeArrowheads="1"/>
                </p:cNvSpPr>
                <p:nvPr/>
              </p:nvSpPr>
              <p:spPr bwMode="auto">
                <a:xfrm>
                  <a:off x="1200" y="1008"/>
                  <a:ext cx="144" cy="96"/>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816" name="Oval 88"/>
                <p:cNvSpPr>
                  <a:spLocks noChangeArrowheads="1"/>
                </p:cNvSpPr>
                <p:nvPr/>
              </p:nvSpPr>
              <p:spPr bwMode="auto">
                <a:xfrm>
                  <a:off x="1200" y="1152"/>
                  <a:ext cx="144" cy="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1817" name="Oval 89"/>
                <p:cNvSpPr>
                  <a:spLocks noChangeArrowheads="1"/>
                </p:cNvSpPr>
                <p:nvPr/>
              </p:nvSpPr>
              <p:spPr bwMode="auto">
                <a:xfrm>
                  <a:off x="1200" y="1296"/>
                  <a:ext cx="144" cy="96"/>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01818" name="Text Box 90"/>
              <p:cNvSpPr txBox="1">
                <a:spLocks noChangeArrowheads="1"/>
              </p:cNvSpPr>
              <p:nvPr/>
            </p:nvSpPr>
            <p:spPr bwMode="auto">
              <a:xfrm>
                <a:off x="201" y="495"/>
                <a:ext cx="560" cy="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7" tIns="45714" rIns="91427" bIns="45714">
                <a:spAutoFit/>
              </a:bodyPr>
              <a:lstStyle>
                <a:lvl1pPr>
                  <a:defRPr>
                    <a:solidFill>
                      <a:schemeClr val="tx1"/>
                    </a:solidFill>
                    <a:latin typeface="Arial" charset="0"/>
                  </a:defRPr>
                </a:lvl1pPr>
                <a:lvl2pPr marL="455613">
                  <a:defRPr>
                    <a:solidFill>
                      <a:schemeClr val="tx1"/>
                    </a:solidFill>
                    <a:latin typeface="Arial" charset="0"/>
                  </a:defRPr>
                </a:lvl2pPr>
                <a:lvl3pPr>
                  <a:defRPr>
                    <a:solidFill>
                      <a:schemeClr val="tx1"/>
                    </a:solidFill>
                    <a:latin typeface="Arial" charset="0"/>
                  </a:defRPr>
                </a:lvl3pPr>
                <a:lvl4pPr marL="1370013">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50000"/>
                  </a:spcBef>
                </a:pPr>
                <a:r>
                  <a:rPr lang="en-US" sz="1200" b="1"/>
                  <a:t>Proposed Projects</a:t>
                </a:r>
              </a:p>
              <a:p>
                <a:pPr algn="ctr">
                  <a:spcBef>
                    <a:spcPct val="50000"/>
                  </a:spcBef>
                </a:pPr>
                <a:r>
                  <a:rPr lang="en-US" sz="1200" b="1"/>
                  <a:t>“Project Parking Lot”</a:t>
                </a:r>
              </a:p>
            </p:txBody>
          </p:sp>
        </p:grpSp>
      </p:grpSp>
      <p:sp>
        <p:nvSpPr>
          <p:cNvPr id="201819" name="Text Box 91"/>
          <p:cNvSpPr txBox="1">
            <a:spLocks noChangeArrowheads="1"/>
          </p:cNvSpPr>
          <p:nvPr/>
        </p:nvSpPr>
        <p:spPr bwMode="auto">
          <a:xfrm rot="-5400000">
            <a:off x="-608806" y="1645444"/>
            <a:ext cx="20669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a:solidFill>
                  <a:srgbClr val="FF0000"/>
                </a:solidFill>
              </a:rPr>
              <a:t>START</a:t>
            </a:r>
          </a:p>
        </p:txBody>
      </p:sp>
      <p:sp>
        <p:nvSpPr>
          <p:cNvPr id="201824" name="AutoShape 96"/>
          <p:cNvSpPr>
            <a:spLocks noChangeArrowheads="1"/>
          </p:cNvSpPr>
          <p:nvPr/>
        </p:nvSpPr>
        <p:spPr bwMode="auto">
          <a:xfrm rot="5400000">
            <a:off x="2820194" y="1608932"/>
            <a:ext cx="1371600" cy="347662"/>
          </a:xfrm>
          <a:prstGeom prst="roundRect">
            <a:avLst>
              <a:gd name="adj" fmla="val 16667"/>
            </a:avLst>
          </a:prstGeom>
          <a:gradFill rotWithShape="1">
            <a:gsLst>
              <a:gs pos="0">
                <a:srgbClr val="4D317F"/>
              </a:gs>
              <a:gs pos="50000">
                <a:srgbClr val="4D317F">
                  <a:gamma/>
                  <a:tint val="50196"/>
                  <a:invGamma/>
                </a:srgbClr>
              </a:gs>
              <a:gs pos="100000">
                <a:srgbClr val="4D317F"/>
              </a:gs>
            </a:gsLst>
            <a:lin ang="5400000" scaled="1"/>
          </a:gradFill>
          <a:ln w="1587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solidFill>
                  <a:schemeClr val="bg1"/>
                </a:solidFill>
              </a:rPr>
              <a:t>Gate 1</a:t>
            </a:r>
          </a:p>
        </p:txBody>
      </p:sp>
      <p:sp>
        <p:nvSpPr>
          <p:cNvPr id="201825" name="AutoShape 97"/>
          <p:cNvSpPr>
            <a:spLocks noChangeArrowheads="1"/>
          </p:cNvSpPr>
          <p:nvPr/>
        </p:nvSpPr>
        <p:spPr bwMode="auto">
          <a:xfrm rot="5400000">
            <a:off x="3529807" y="1612106"/>
            <a:ext cx="1371600" cy="347663"/>
          </a:xfrm>
          <a:prstGeom prst="roundRect">
            <a:avLst>
              <a:gd name="adj" fmla="val 16667"/>
            </a:avLst>
          </a:prstGeom>
          <a:gradFill rotWithShape="1">
            <a:gsLst>
              <a:gs pos="0">
                <a:srgbClr val="4F7DFF">
                  <a:gamma/>
                  <a:shade val="45490"/>
                  <a:invGamma/>
                </a:srgbClr>
              </a:gs>
              <a:gs pos="50000">
                <a:srgbClr val="4F7DFF">
                  <a:alpha val="85001"/>
                </a:srgbClr>
              </a:gs>
              <a:gs pos="100000">
                <a:srgbClr val="4F7DFF">
                  <a:gamma/>
                  <a:shade val="45490"/>
                  <a:invGamma/>
                </a:srgbClr>
              </a:gs>
            </a:gsLst>
            <a:lin ang="5400000" scaled="1"/>
          </a:gradFill>
          <a:ln w="15875"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24" tIns="43462" rIns="86924" bIns="43462" anchor="ctr"/>
          <a:lstStyle/>
          <a:p>
            <a:pPr algn="ctr" defTabSz="869950"/>
            <a:r>
              <a:rPr lang="en-US" sz="1600" b="1">
                <a:solidFill>
                  <a:schemeClr val="bg1"/>
                </a:solidFill>
              </a:rPr>
              <a:t>Gate 2</a:t>
            </a:r>
          </a:p>
        </p:txBody>
      </p:sp>
      <p:grpSp>
        <p:nvGrpSpPr>
          <p:cNvPr id="201793" name="Group 65"/>
          <p:cNvGrpSpPr>
            <a:grpSpLocks/>
          </p:cNvGrpSpPr>
          <p:nvPr/>
        </p:nvGrpSpPr>
        <p:grpSpPr bwMode="auto">
          <a:xfrm>
            <a:off x="2506663" y="1011238"/>
            <a:ext cx="2827337" cy="2798762"/>
            <a:chOff x="1728" y="613"/>
            <a:chExt cx="1781" cy="1763"/>
          </a:xfrm>
        </p:grpSpPr>
        <p:sp>
          <p:nvSpPr>
            <p:cNvPr id="201758" name="Text Box 30"/>
            <p:cNvSpPr txBox="1">
              <a:spLocks noChangeArrowheads="1"/>
            </p:cNvSpPr>
            <p:nvPr/>
          </p:nvSpPr>
          <p:spPr bwMode="auto">
            <a:xfrm>
              <a:off x="1728" y="1799"/>
              <a:ext cx="1781"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Decision gates screen out misaligned projects from the portfolio.</a:t>
              </a:r>
            </a:p>
          </p:txBody>
        </p:sp>
        <p:pic>
          <p:nvPicPr>
            <p:cNvPr id="201759" name="Picture 31" descr="Filter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4" y="613"/>
              <a:ext cx="1209" cy="11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122498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1793"/>
                                        </p:tgtEl>
                                        <p:attrNameLst>
                                          <p:attrName>style.visibility</p:attrName>
                                        </p:attrNameLst>
                                      </p:cBhvr>
                                      <p:to>
                                        <p:strVal val="visible"/>
                                      </p:to>
                                    </p:set>
                                    <p:animEffect transition="in" filter="fade">
                                      <p:cBhvr>
                                        <p:cTn id="7" dur="2000"/>
                                        <p:tgtEl>
                                          <p:spTgt spid="2017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01823"/>
                                        </p:tgtEl>
                                        <p:attrNameLst>
                                          <p:attrName>style.visibility</p:attrName>
                                        </p:attrNameLst>
                                      </p:cBhvr>
                                      <p:to>
                                        <p:strVal val="visible"/>
                                      </p:to>
                                    </p:set>
                                    <p:animEffect transition="in" filter="fade">
                                      <p:cBhvr>
                                        <p:cTn id="12" dur="2000"/>
                                        <p:tgtEl>
                                          <p:spTgt spid="201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CTM_SLIDE_ID" val="090003138013fbfe"/>
</p:tagLst>
</file>

<file path=ppt/tags/tag2.xml><?xml version="1.0" encoding="utf-8"?>
<p:tagLst xmlns:a="http://schemas.openxmlformats.org/drawingml/2006/main" xmlns:r="http://schemas.openxmlformats.org/officeDocument/2006/relationships" xmlns:p="http://schemas.openxmlformats.org/presentationml/2006/main">
  <p:tag name="DCTM_SLIDE_ID" val="09000313801400e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Portfolio Management Design">
  <a:themeElements>
    <a:clrScheme name="Default Portfolio Managemen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Default Portfolio Managemen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Portfolio Managemen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Portfolio Managemen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Portfolio Managemen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Portfolio Managemen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Portfolio Managemen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Portfolio Managemen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Portfolio Managemen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Portfolio Managemen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Portfolio Managemen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Portfolio Managemen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Portfolio Managemen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Portfolio Managemen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Portfolio Managemen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clrMap bg1="lt1" tx1="dk1" bg2="lt2" tx2="dk2" accent1="accent1" accent2="accent2" accent3="accent3" accent4="accent4" accent5="accent5" accent6="accent6" hlink="hlink" folHlink="folHlink"/>
    </a:extraClrScheme>
    <a:extraClrScheme>
      <a:clrScheme name="Default Portfolio Managemen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749</Words>
  <Application>Microsoft Office PowerPoint</Application>
  <PresentationFormat>On-screen Show (4:3)</PresentationFormat>
  <Paragraphs>123</Paragraphs>
  <Slides>11</Slides>
  <Notes>3</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Default Portfolio Management Design</vt:lpstr>
      <vt:lpstr>Project Selection Overview</vt:lpstr>
      <vt:lpstr>PowerPoint Presentation</vt:lpstr>
      <vt:lpstr>Select the Right Projects</vt:lpstr>
      <vt:lpstr>Portfolio Opportunities</vt:lpstr>
      <vt:lpstr>Project Evaluation</vt:lpstr>
      <vt:lpstr>Governance Definition</vt:lpstr>
      <vt:lpstr>PowerPoint Presentation</vt:lpstr>
      <vt:lpstr>PowerPoint Presentation</vt:lpstr>
      <vt:lpstr>Filter and Valve</vt:lpstr>
      <vt:lpstr>Greatest Value</vt:lpstr>
      <vt:lpstr>Shift of 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Washington</dc:creator>
  <cp:lastModifiedBy>Tim Washington</cp:lastModifiedBy>
  <cp:revision>10</cp:revision>
  <dcterms:created xsi:type="dcterms:W3CDTF">2011-09-13T05:41:20Z</dcterms:created>
  <dcterms:modified xsi:type="dcterms:W3CDTF">2011-09-15T05:02:51Z</dcterms:modified>
</cp:coreProperties>
</file>