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89" r:id="rId2"/>
    <p:sldId id="317" r:id="rId3"/>
    <p:sldId id="258" r:id="rId4"/>
    <p:sldId id="259" r:id="rId5"/>
    <p:sldId id="260" r:id="rId6"/>
    <p:sldId id="261" r:id="rId7"/>
    <p:sldId id="262" r:id="rId8"/>
    <p:sldId id="321" r:id="rId9"/>
    <p:sldId id="266" r:id="rId10"/>
    <p:sldId id="273" r:id="rId11"/>
    <p:sldId id="268" r:id="rId12"/>
    <p:sldId id="275" r:id="rId13"/>
    <p:sldId id="291" r:id="rId14"/>
    <p:sldId id="315" r:id="rId15"/>
    <p:sldId id="290" r:id="rId16"/>
    <p:sldId id="276" r:id="rId17"/>
    <p:sldId id="314" r:id="rId18"/>
    <p:sldId id="322" r:id="rId19"/>
    <p:sldId id="318" r:id="rId20"/>
    <p:sldId id="293" r:id="rId21"/>
    <p:sldId id="300" r:id="rId22"/>
    <p:sldId id="299" r:id="rId23"/>
    <p:sldId id="319" r:id="rId24"/>
    <p:sldId id="307" r:id="rId25"/>
    <p:sldId id="323" r:id="rId26"/>
    <p:sldId id="325" r:id="rId27"/>
    <p:sldId id="306" r:id="rId28"/>
    <p:sldId id="309" r:id="rId29"/>
    <p:sldId id="310" r:id="rId30"/>
    <p:sldId id="311" r:id="rId31"/>
    <p:sldId id="312" r:id="rId32"/>
    <p:sldId id="296" r:id="rId33"/>
    <p:sldId id="324" r:id="rId34"/>
    <p:sldId id="313" r:id="rId35"/>
    <p:sldId id="31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D6AC136-FB89-4567-B1D1-E9240E30329E}">
          <p14:sldIdLst>
            <p14:sldId id="289"/>
            <p14:sldId id="317"/>
            <p14:sldId id="258"/>
            <p14:sldId id="259"/>
            <p14:sldId id="260"/>
            <p14:sldId id="261"/>
            <p14:sldId id="262"/>
            <p14:sldId id="321"/>
            <p14:sldId id="266"/>
            <p14:sldId id="273"/>
            <p14:sldId id="268"/>
            <p14:sldId id="275"/>
            <p14:sldId id="291"/>
            <p14:sldId id="315"/>
            <p14:sldId id="290"/>
            <p14:sldId id="276"/>
            <p14:sldId id="314"/>
            <p14:sldId id="322"/>
            <p14:sldId id="318"/>
            <p14:sldId id="293"/>
            <p14:sldId id="300"/>
            <p14:sldId id="299"/>
            <p14:sldId id="319"/>
            <p14:sldId id="307"/>
            <p14:sldId id="323"/>
            <p14:sldId id="325"/>
            <p14:sldId id="306"/>
            <p14:sldId id="309"/>
            <p14:sldId id="310"/>
            <p14:sldId id="311"/>
            <p14:sldId id="312"/>
            <p14:sldId id="296"/>
            <p14:sldId id="324"/>
            <p14:sldId id="313"/>
            <p14:sldId id="31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5A10"/>
    <a:srgbClr val="008000"/>
    <a:srgbClr val="66FF33"/>
    <a:srgbClr val="FDF963"/>
    <a:srgbClr val="33CC33"/>
    <a:srgbClr val="00FF00"/>
    <a:srgbClr val="FF9900"/>
    <a:srgbClr val="66FF66"/>
    <a:srgbClr val="0033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02" autoAdjust="0"/>
  </p:normalViewPr>
  <p:slideViewPr>
    <p:cSldViewPr snapToGrid="0">
      <p:cViewPr varScale="1">
        <p:scale>
          <a:sx n="51" d="100"/>
          <a:sy n="51" d="100"/>
        </p:scale>
        <p:origin x="-1842" y="-96"/>
      </p:cViewPr>
      <p:guideLst>
        <p:guide orient="horz" pos="2160"/>
        <p:guide pos="2880"/>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F61EA4-E7AD-4311-8D34-2198882ECCE6}" type="datetimeFigureOut">
              <a:rPr lang="en-US" smtClean="0"/>
              <a:t>11/21/2011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EC203B-48D1-4572-BAF7-048BCF1E2B30}" type="slidenum">
              <a:rPr lang="en-US" smtClean="0"/>
              <a:t>‹#›</a:t>
            </a:fld>
            <a:endParaRPr lang="en-US" dirty="0"/>
          </a:p>
        </p:txBody>
      </p:sp>
    </p:spTree>
    <p:extLst>
      <p:ext uri="{BB962C8B-B14F-4D97-AF65-F5344CB8AC3E}">
        <p14:creationId xmlns:p14="http://schemas.microsoft.com/office/powerpoint/2010/main" val="2142154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95C942-1F7D-4613-8A41-0BAD48C25352}" type="slidenum">
              <a:rPr lang="en-US"/>
              <a:pPr/>
              <a:t>1</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dirty="0"/>
              <a:t>Title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3C291-452F-45A1-90F2-BAFFB41D4143}" type="slidenum">
              <a:rPr lang="en-US"/>
              <a:pPr/>
              <a:t>10</a:t>
            </a:fld>
            <a:endParaRPr lang="en-US" dirty="0"/>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r>
              <a:rPr lang="en-US" dirty="0"/>
              <a:t>The project portfolio lifecycle is very important and provides a conceptual overview of PPM. </a:t>
            </a:r>
            <a:r>
              <a:rPr lang="en-US" baseline="0" dirty="0" smtClean="0"/>
              <a:t> </a:t>
            </a:r>
            <a:r>
              <a:rPr lang="en-US" dirty="0" smtClean="0"/>
              <a:t>Portfolio </a:t>
            </a:r>
            <a:r>
              <a:rPr lang="en-US" dirty="0"/>
              <a:t>management enables strategic execution, and projects help accomplish strategic goals. </a:t>
            </a:r>
          </a:p>
          <a:p>
            <a:endParaRPr lang="en-US" dirty="0" smtClean="0"/>
          </a:p>
          <a:p>
            <a:r>
              <a:rPr lang="en-US" dirty="0" smtClean="0"/>
              <a:t>Therefore</a:t>
            </a:r>
            <a:r>
              <a:rPr lang="en-US" dirty="0"/>
              <a:t>, the first step is to select the right projects. Without the right projects, an organization cannot accomplish its strategic goals.</a:t>
            </a:r>
          </a:p>
          <a:p>
            <a:endParaRPr lang="en-US" dirty="0" smtClean="0"/>
          </a:p>
          <a:p>
            <a:r>
              <a:rPr lang="en-US" dirty="0" smtClean="0"/>
              <a:t>The </a:t>
            </a:r>
            <a:r>
              <a:rPr lang="en-US" dirty="0"/>
              <a:t>second step is to optimize the project portfolio. This includes prioritization and resource capacity management.</a:t>
            </a:r>
          </a:p>
          <a:p>
            <a:endParaRPr lang="en-US" dirty="0" smtClean="0"/>
          </a:p>
          <a:p>
            <a:r>
              <a:rPr lang="en-US" dirty="0" smtClean="0"/>
              <a:t>The </a:t>
            </a:r>
            <a:r>
              <a:rPr lang="en-US" dirty="0"/>
              <a:t>third step is to protect the portfolio’s value. The project portfolio has inherent value and the key is to ensure that each project delivers the value it intended from the beginning. </a:t>
            </a:r>
          </a:p>
          <a:p>
            <a:endParaRPr lang="en-US" dirty="0" smtClean="0"/>
          </a:p>
          <a:p>
            <a:r>
              <a:rPr lang="en-US" dirty="0" smtClean="0"/>
              <a:t>The </a:t>
            </a:r>
            <a:r>
              <a:rPr lang="en-US" dirty="0"/>
              <a:t>final step is to mature the portfolio’s processes. Higher maturity translates into greater benefits of the process. Validating project benefits and using this information is a key step for maturing the portfolio processes.</a:t>
            </a:r>
          </a:p>
          <a:p>
            <a:endParaRPr lang="en-US" dirty="0" smtClean="0"/>
          </a:p>
          <a:p>
            <a:r>
              <a:rPr lang="en-US" dirty="0" smtClean="0"/>
              <a:t>Again</a:t>
            </a:r>
            <a:r>
              <a:rPr lang="en-US" dirty="0"/>
              <a:t>, the goal is to maximize value to the organization.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846AB4-D0C0-4C1F-B48F-BD50DE81E092}" type="slidenum">
              <a:rPr lang="en-US"/>
              <a:pPr/>
              <a:t>11</a:t>
            </a:fld>
            <a:endParaRPr lang="en-US" dirty="0"/>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r>
              <a:rPr lang="en-US" dirty="0"/>
              <a:t>This slide highlights that the PPM processes operate within a good governance framework (structure). Without solid governance processes, portfolio management is an empty concept.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we’d</a:t>
            </a:r>
            <a:r>
              <a:rPr lang="en-US" baseline="0" dirty="0" smtClean="0"/>
              <a:t> like to take a turn and focus on the concepts of project criticality and portfolio magnitude</a:t>
            </a:r>
            <a:endParaRPr lang="en-US" dirty="0"/>
          </a:p>
        </p:txBody>
      </p:sp>
      <p:sp>
        <p:nvSpPr>
          <p:cNvPr id="4" name="Slide Number Placeholder 3"/>
          <p:cNvSpPr>
            <a:spLocks noGrp="1"/>
          </p:cNvSpPr>
          <p:nvPr>
            <p:ph type="sldNum" sz="quarter" idx="10"/>
          </p:nvPr>
        </p:nvSpPr>
        <p:spPr/>
        <p:txBody>
          <a:bodyPr/>
          <a:lstStyle/>
          <a:p>
            <a:fld id="{DBEC203B-48D1-4572-BAF7-048BCF1E2B30}" type="slidenum">
              <a:rPr lang="en-US" smtClean="0"/>
              <a:t>12</a:t>
            </a:fld>
            <a:endParaRPr lang="en-US" dirty="0"/>
          </a:p>
        </p:txBody>
      </p:sp>
    </p:spTree>
    <p:extLst>
      <p:ext uri="{BB962C8B-B14F-4D97-AF65-F5344CB8AC3E}">
        <p14:creationId xmlns:p14="http://schemas.microsoft.com/office/powerpoint/2010/main" val="95186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Magnitude: includes factors such as budget, total human resources, breadth of organization/portfolio (local, regional, national, international, business units)</a:t>
            </a:r>
          </a:p>
          <a:p>
            <a:r>
              <a:rPr lang="en-US" dirty="0" smtClean="0"/>
              <a:t>Criticality: degree of increasing revenue, importance of strategic execution, ability to manage organizational change, risk of failure, risk of not doing the project, financial ramifications, critical dependencies (downstream ripple effect of not accomplishing)</a:t>
            </a:r>
          </a:p>
          <a:p>
            <a:endParaRPr lang="en-US" dirty="0"/>
          </a:p>
        </p:txBody>
      </p:sp>
      <p:sp>
        <p:nvSpPr>
          <p:cNvPr id="4" name="Slide Number Placeholder 3"/>
          <p:cNvSpPr>
            <a:spLocks noGrp="1"/>
          </p:cNvSpPr>
          <p:nvPr>
            <p:ph type="sldNum" sz="quarter" idx="10"/>
          </p:nvPr>
        </p:nvSpPr>
        <p:spPr/>
        <p:txBody>
          <a:bodyPr/>
          <a:lstStyle/>
          <a:p>
            <a:fld id="{DBEC203B-48D1-4572-BAF7-048BCF1E2B30}" type="slidenum">
              <a:rPr lang="en-US" smtClean="0"/>
              <a:t>13</a:t>
            </a:fld>
            <a:endParaRPr lang="en-US" dirty="0"/>
          </a:p>
        </p:txBody>
      </p:sp>
    </p:spTree>
    <p:extLst>
      <p:ext uri="{BB962C8B-B14F-4D97-AF65-F5344CB8AC3E}">
        <p14:creationId xmlns:p14="http://schemas.microsoft.com/office/powerpoint/2010/main" val="1801999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value directly relates to project criticality</a:t>
            </a:r>
            <a:endParaRPr lang="en-US" dirty="0"/>
          </a:p>
        </p:txBody>
      </p:sp>
      <p:sp>
        <p:nvSpPr>
          <p:cNvPr id="4" name="Slide Number Placeholder 3"/>
          <p:cNvSpPr>
            <a:spLocks noGrp="1"/>
          </p:cNvSpPr>
          <p:nvPr>
            <p:ph type="sldNum" sz="quarter" idx="10"/>
          </p:nvPr>
        </p:nvSpPr>
        <p:spPr/>
        <p:txBody>
          <a:bodyPr/>
          <a:lstStyle/>
          <a:p>
            <a:fld id="{DBEC203B-48D1-4572-BAF7-048BCF1E2B30}" type="slidenum">
              <a:rPr lang="en-US" smtClean="0"/>
              <a:t>14</a:t>
            </a:fld>
            <a:endParaRPr lang="en-US" dirty="0"/>
          </a:p>
        </p:txBody>
      </p:sp>
    </p:spTree>
    <p:extLst>
      <p:ext uri="{BB962C8B-B14F-4D97-AF65-F5344CB8AC3E}">
        <p14:creationId xmlns:p14="http://schemas.microsoft.com/office/powerpoint/2010/main" val="243255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14028" eaLnBrk="0" hangingPunct="0">
              <a:defRPr>
                <a:solidFill>
                  <a:schemeClr val="tx1"/>
                </a:solidFill>
                <a:latin typeface="Arial" charset="0"/>
              </a:defRPr>
            </a:lvl1pPr>
            <a:lvl2pPr marL="732474" indent="-281721" defTabSz="914028" eaLnBrk="0" hangingPunct="0">
              <a:defRPr>
                <a:solidFill>
                  <a:schemeClr val="tx1"/>
                </a:solidFill>
                <a:latin typeface="Arial" charset="0"/>
              </a:defRPr>
            </a:lvl2pPr>
            <a:lvl3pPr marL="1126884" indent="-225377" defTabSz="914028" eaLnBrk="0" hangingPunct="0">
              <a:defRPr>
                <a:solidFill>
                  <a:schemeClr val="tx1"/>
                </a:solidFill>
                <a:latin typeface="Arial" charset="0"/>
              </a:defRPr>
            </a:lvl3pPr>
            <a:lvl4pPr marL="1577637" indent="-225377" defTabSz="914028" eaLnBrk="0" hangingPunct="0">
              <a:defRPr>
                <a:solidFill>
                  <a:schemeClr val="tx1"/>
                </a:solidFill>
                <a:latin typeface="Arial" charset="0"/>
              </a:defRPr>
            </a:lvl4pPr>
            <a:lvl5pPr marL="2028391" indent="-225377" defTabSz="914028" eaLnBrk="0" hangingPunct="0">
              <a:defRPr>
                <a:solidFill>
                  <a:schemeClr val="tx1"/>
                </a:solidFill>
                <a:latin typeface="Arial" charset="0"/>
              </a:defRPr>
            </a:lvl5pPr>
            <a:lvl6pPr marL="2479144" indent="-225377" defTabSz="914028" eaLnBrk="0" fontAlgn="base" hangingPunct="0">
              <a:spcBef>
                <a:spcPct val="0"/>
              </a:spcBef>
              <a:spcAft>
                <a:spcPct val="0"/>
              </a:spcAft>
              <a:defRPr>
                <a:solidFill>
                  <a:schemeClr val="tx1"/>
                </a:solidFill>
                <a:latin typeface="Arial" charset="0"/>
              </a:defRPr>
            </a:lvl6pPr>
            <a:lvl7pPr marL="2929898" indent="-225377" defTabSz="914028" eaLnBrk="0" fontAlgn="base" hangingPunct="0">
              <a:spcBef>
                <a:spcPct val="0"/>
              </a:spcBef>
              <a:spcAft>
                <a:spcPct val="0"/>
              </a:spcAft>
              <a:defRPr>
                <a:solidFill>
                  <a:schemeClr val="tx1"/>
                </a:solidFill>
                <a:latin typeface="Arial" charset="0"/>
              </a:defRPr>
            </a:lvl7pPr>
            <a:lvl8pPr marL="3380651" indent="-225377" defTabSz="914028" eaLnBrk="0" fontAlgn="base" hangingPunct="0">
              <a:spcBef>
                <a:spcPct val="0"/>
              </a:spcBef>
              <a:spcAft>
                <a:spcPct val="0"/>
              </a:spcAft>
              <a:defRPr>
                <a:solidFill>
                  <a:schemeClr val="tx1"/>
                </a:solidFill>
                <a:latin typeface="Arial" charset="0"/>
              </a:defRPr>
            </a:lvl8pPr>
            <a:lvl9pPr marL="3831405" indent="-225377" defTabSz="914028" eaLnBrk="0" fontAlgn="base" hangingPunct="0">
              <a:spcBef>
                <a:spcPct val="0"/>
              </a:spcBef>
              <a:spcAft>
                <a:spcPct val="0"/>
              </a:spcAft>
              <a:defRPr>
                <a:solidFill>
                  <a:schemeClr val="tx1"/>
                </a:solidFill>
                <a:latin typeface="Arial" charset="0"/>
              </a:defRPr>
            </a:lvl9pPr>
          </a:lstStyle>
          <a:p>
            <a:pPr eaLnBrk="1" hangingPunct="1"/>
            <a:fld id="{FE631B1E-FC89-4AB7-BE56-7AEE0040E98F}" type="slidenum">
              <a:rPr lang="en-US"/>
              <a:pPr eaLnBrk="1" hangingPunct="1"/>
              <a:t>15</a:t>
            </a:fld>
            <a:endParaRPr lang="en-US" dirty="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r>
              <a:rPr lang="en-US" dirty="0" smtClean="0"/>
              <a:t>Identifying the end state (also known as ‘future state’) portfolio processes has rarely been discussed in portfolio management literature. More common are discussions about project portfolio maturity. The common thought has been to endeavor to reach the highest level of maturity possible. Until now, there has been little acknowledgement that some organizations may not need to strive for level 5 (“optimized”) maturity (an elusive state of maturity to say the least). However, organizations can make a general determination of where their portfolio processes need to be in order to have a legitimate competitive advantage. Having this understanding gives the organization a realistic target for improvement. Such a determination can be made based on two important factors: project criticality (the importance of projects to the organization) and portfolio size (probably in dollars, but for the time being will not be quantified). In order to make a realistic assessment of future state portfolio processes, the portfolio management team first needs to make an honest assessment of project criticality (not an easy task). </a:t>
            </a:r>
          </a:p>
          <a:p>
            <a:pPr eaLnBrk="1" hangingPunct="1"/>
            <a:r>
              <a:rPr lang="en-US" dirty="0"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C203B-48D1-4572-BAF7-048BCF1E2B30}" type="slidenum">
              <a:rPr lang="en-US" smtClean="0"/>
              <a:t>16</a:t>
            </a:fld>
            <a:endParaRPr lang="en-US" dirty="0"/>
          </a:p>
        </p:txBody>
      </p:sp>
    </p:spTree>
    <p:extLst>
      <p:ext uri="{BB962C8B-B14F-4D97-AF65-F5344CB8AC3E}">
        <p14:creationId xmlns:p14="http://schemas.microsoft.com/office/powerpoint/2010/main" val="3747997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some of the key components of portfolio management. </a:t>
            </a:r>
            <a:endParaRPr lang="en-US" dirty="0"/>
          </a:p>
        </p:txBody>
      </p:sp>
      <p:sp>
        <p:nvSpPr>
          <p:cNvPr id="4" name="Slide Number Placeholder 3"/>
          <p:cNvSpPr>
            <a:spLocks noGrp="1"/>
          </p:cNvSpPr>
          <p:nvPr>
            <p:ph type="sldNum" sz="quarter" idx="10"/>
          </p:nvPr>
        </p:nvSpPr>
        <p:spPr/>
        <p:txBody>
          <a:bodyPr/>
          <a:lstStyle/>
          <a:p>
            <a:fld id="{DBEC203B-48D1-4572-BAF7-048BCF1E2B30}" type="slidenum">
              <a:rPr lang="en-US" smtClean="0"/>
              <a:t>17</a:t>
            </a:fld>
            <a:endParaRPr lang="en-US" dirty="0"/>
          </a:p>
        </p:txBody>
      </p:sp>
    </p:spTree>
    <p:extLst>
      <p:ext uri="{BB962C8B-B14F-4D97-AF65-F5344CB8AC3E}">
        <p14:creationId xmlns:p14="http://schemas.microsoft.com/office/powerpoint/2010/main" val="2023171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can</a:t>
            </a:r>
            <a:r>
              <a:rPr lang="en-US" baseline="0" dirty="0" smtClean="0"/>
              <a:t> connect the previous slide to this slide. The people in your organization to perform at a certain level and have a certain ability to carry out project and portfolio management disciplines. This touches the senior management team and project managers directly. </a:t>
            </a:r>
          </a:p>
          <a:p>
            <a:endParaRPr lang="en-US" baseline="0" dirty="0" smtClean="0"/>
          </a:p>
        </p:txBody>
      </p:sp>
      <p:sp>
        <p:nvSpPr>
          <p:cNvPr id="4" name="Slide Number Placeholder 3"/>
          <p:cNvSpPr>
            <a:spLocks noGrp="1"/>
          </p:cNvSpPr>
          <p:nvPr>
            <p:ph type="sldNum" sz="quarter" idx="10"/>
          </p:nvPr>
        </p:nvSpPr>
        <p:spPr/>
        <p:txBody>
          <a:bodyPr/>
          <a:lstStyle/>
          <a:p>
            <a:fld id="{DBEC203B-48D1-4572-BAF7-048BCF1E2B30}" type="slidenum">
              <a:rPr lang="en-US" smtClean="0"/>
              <a:t>18</a:t>
            </a:fld>
            <a:endParaRPr lang="en-US" dirty="0"/>
          </a:p>
        </p:txBody>
      </p:sp>
    </p:spTree>
    <p:extLst>
      <p:ext uri="{BB962C8B-B14F-4D97-AF65-F5344CB8AC3E}">
        <p14:creationId xmlns:p14="http://schemas.microsoft.com/office/powerpoint/2010/main" val="2188586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Tokyo example</a:t>
            </a:r>
            <a:endParaRPr lang="en-US" dirty="0"/>
          </a:p>
        </p:txBody>
      </p:sp>
      <p:sp>
        <p:nvSpPr>
          <p:cNvPr id="4" name="Slide Number Placeholder 3"/>
          <p:cNvSpPr>
            <a:spLocks noGrp="1"/>
          </p:cNvSpPr>
          <p:nvPr>
            <p:ph type="sldNum" sz="quarter" idx="10"/>
          </p:nvPr>
        </p:nvSpPr>
        <p:spPr/>
        <p:txBody>
          <a:bodyPr/>
          <a:lstStyle/>
          <a:p>
            <a:fld id="{DBEC203B-48D1-4572-BAF7-048BCF1E2B30}" type="slidenum">
              <a:rPr lang="en-US" smtClean="0"/>
              <a:t>21</a:t>
            </a:fld>
            <a:endParaRPr lang="en-US" dirty="0"/>
          </a:p>
        </p:txBody>
      </p:sp>
    </p:spTree>
    <p:extLst>
      <p:ext uri="{BB962C8B-B14F-4D97-AF65-F5344CB8AC3E}">
        <p14:creationId xmlns:p14="http://schemas.microsoft.com/office/powerpoint/2010/main" val="875422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a:t>
            </a:r>
            <a:r>
              <a:rPr lang="en-US" baseline="0" dirty="0" smtClean="0"/>
              <a:t> for coming. I am excited about this presentation. One note, the focus of the presentation is on right-sizing a portfolio management implementation, it is not as focused on HOW to implement PPM. </a:t>
            </a:r>
          </a:p>
          <a:p>
            <a:endParaRPr lang="en-US" baseline="0" dirty="0" smtClean="0"/>
          </a:p>
          <a:p>
            <a:r>
              <a:rPr lang="en-US" baseline="0" dirty="0" smtClean="0"/>
              <a:t>Q&amp;R refers to questions and responses. </a:t>
            </a:r>
            <a:endParaRPr lang="en-US" dirty="0"/>
          </a:p>
        </p:txBody>
      </p:sp>
      <p:sp>
        <p:nvSpPr>
          <p:cNvPr id="4" name="Slide Number Placeholder 3"/>
          <p:cNvSpPr>
            <a:spLocks noGrp="1"/>
          </p:cNvSpPr>
          <p:nvPr>
            <p:ph type="sldNum" sz="quarter" idx="10"/>
          </p:nvPr>
        </p:nvSpPr>
        <p:spPr/>
        <p:txBody>
          <a:bodyPr/>
          <a:lstStyle/>
          <a:p>
            <a:fld id="{DBEC203B-48D1-4572-BAF7-048BCF1E2B30}" type="slidenum">
              <a:rPr lang="en-US" smtClean="0"/>
              <a:t>2</a:t>
            </a:fld>
            <a:endParaRPr lang="en-US" dirty="0"/>
          </a:p>
        </p:txBody>
      </p:sp>
    </p:spTree>
    <p:extLst>
      <p:ext uri="{BB962C8B-B14F-4D97-AF65-F5344CB8AC3E}">
        <p14:creationId xmlns:p14="http://schemas.microsoft.com/office/powerpoint/2010/main" val="2312158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have a compass without a map. What would you rather have?</a:t>
            </a:r>
          </a:p>
          <a:p>
            <a:endParaRPr lang="en-US" baseline="0" dirty="0" smtClean="0"/>
          </a:p>
          <a:p>
            <a:endParaRPr lang="en-US" baseline="0" dirty="0" smtClean="0"/>
          </a:p>
          <a:p>
            <a:r>
              <a:rPr lang="en-US" dirty="0" smtClean="0"/>
              <a:t>What mountain are you</a:t>
            </a:r>
            <a:r>
              <a:rPr lang="en-US" baseline="0" dirty="0" smtClean="0"/>
              <a:t> going to climb?</a:t>
            </a:r>
            <a:endParaRPr lang="en-US" dirty="0"/>
          </a:p>
        </p:txBody>
      </p:sp>
      <p:sp>
        <p:nvSpPr>
          <p:cNvPr id="4" name="Slide Number Placeholder 3"/>
          <p:cNvSpPr>
            <a:spLocks noGrp="1"/>
          </p:cNvSpPr>
          <p:nvPr>
            <p:ph type="sldNum" sz="quarter" idx="10"/>
          </p:nvPr>
        </p:nvSpPr>
        <p:spPr/>
        <p:txBody>
          <a:bodyPr/>
          <a:lstStyle/>
          <a:p>
            <a:fld id="{DBEC203B-48D1-4572-BAF7-048BCF1E2B30}" type="slidenum">
              <a:rPr lang="en-US" smtClean="0"/>
              <a:t>22</a:t>
            </a:fld>
            <a:endParaRPr lang="en-US" dirty="0"/>
          </a:p>
        </p:txBody>
      </p:sp>
    </p:spTree>
    <p:extLst>
      <p:ext uri="{BB962C8B-B14F-4D97-AF65-F5344CB8AC3E}">
        <p14:creationId xmlns:p14="http://schemas.microsoft.com/office/powerpoint/2010/main" val="739622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http://techcrunch.com/2011/11/21/hps-failed-webos-experiment-cost-them-3-3-billion-but-whats-next/</a:t>
            </a:r>
          </a:p>
          <a:p>
            <a:endParaRPr lang="en-US"/>
          </a:p>
        </p:txBody>
      </p:sp>
      <p:sp>
        <p:nvSpPr>
          <p:cNvPr id="4" name="Slide Number Placeholder 3"/>
          <p:cNvSpPr>
            <a:spLocks noGrp="1"/>
          </p:cNvSpPr>
          <p:nvPr>
            <p:ph type="sldNum" sz="quarter" idx="10"/>
          </p:nvPr>
        </p:nvSpPr>
        <p:spPr/>
        <p:txBody>
          <a:bodyPr/>
          <a:lstStyle/>
          <a:p>
            <a:fld id="{DBEC203B-48D1-4572-BAF7-048BCF1E2B30}" type="slidenum">
              <a:rPr lang="en-US" smtClean="0"/>
              <a:t>27</a:t>
            </a:fld>
            <a:endParaRPr lang="en-US" dirty="0"/>
          </a:p>
        </p:txBody>
      </p:sp>
    </p:spTree>
    <p:extLst>
      <p:ext uri="{BB962C8B-B14F-4D97-AF65-F5344CB8AC3E}">
        <p14:creationId xmlns:p14="http://schemas.microsoft.com/office/powerpoint/2010/main" val="3901675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C1CC1-4595-4987-B0D6-8FE341B7F397}" type="slidenum">
              <a:rPr lang="en-US"/>
              <a:pPr/>
              <a:t>3</a:t>
            </a:fld>
            <a:endParaRPr lang="en-US" dirty="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r>
              <a:rPr lang="en-US" dirty="0"/>
              <a:t>Project Portfolio Management is not a simple topic. A wide variety of views exist on the topic and looking at various definitions helps supply a balanced and well-rounded view of the topic</a:t>
            </a:r>
            <a:r>
              <a:rPr lang="en-US" dirty="0" smtClean="0"/>
              <a:t>. It will also help you understand my views of PPM.</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918B9C-58D6-4B70-B781-92BF0795ADB1}" type="slidenum">
              <a:rPr lang="en-US"/>
              <a:pPr/>
              <a:t>4</a:t>
            </a:fld>
            <a:endParaRPr lang="en-US" dirty="0"/>
          </a:p>
        </p:txBody>
      </p:sp>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p:txBody>
          <a:bodyPr/>
          <a:lstStyle/>
          <a:p>
            <a:r>
              <a:rPr lang="en-US" dirty="0"/>
              <a:t>According to IBM, PPM blends together three different aspects of management together and highlights the need of each component. </a:t>
            </a:r>
            <a:r>
              <a:rPr lang="en-US" dirty="0" smtClean="0"/>
              <a:t>Business management relates</a:t>
            </a:r>
            <a:r>
              <a:rPr lang="en-US" baseline="0" dirty="0" smtClean="0"/>
              <a:t> to u</a:t>
            </a:r>
            <a:r>
              <a:rPr lang="en-US" dirty="0" smtClean="0"/>
              <a:t>nderstanding </a:t>
            </a:r>
            <a:r>
              <a:rPr lang="en-US" dirty="0"/>
              <a:t>and managing </a:t>
            </a:r>
            <a:r>
              <a:rPr lang="en-US" dirty="0" smtClean="0"/>
              <a:t>strategies. General </a:t>
            </a:r>
            <a:r>
              <a:rPr lang="en-US" dirty="0"/>
              <a:t>management is needed for successfully managing resources and risks. Finally, successful portfolio management requires managers who have some background in project management</a:t>
            </a:r>
            <a:r>
              <a:rPr lang="en-US" dirty="0" smtClean="0"/>
              <a:t>.</a:t>
            </a:r>
          </a:p>
          <a:p>
            <a:endParaRPr lang="en-US" dirty="0" smtClean="0"/>
          </a:p>
          <a:p>
            <a:r>
              <a:rPr lang="en-US" dirty="0" smtClean="0"/>
              <a:t>All three are important.</a:t>
            </a:r>
            <a:r>
              <a:rPr lang="en-US" baseline="0" dirty="0" smtClean="0"/>
              <a:t> For instance, how many of you have had to manage projects where the management sponsor was not familiar with project management processes? Management often wants to get things moving without the necessary planning, or may want certain data without understanding how to get that information.</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FF97D-733F-463F-9792-FEC8B97AD03D}" type="slidenum">
              <a:rPr lang="en-US"/>
              <a:pPr/>
              <a:t>5</a:t>
            </a:fld>
            <a:endParaRPr lang="en-US" dirty="0"/>
          </a:p>
        </p:txBody>
      </p:sp>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p:txBody>
          <a:bodyPr/>
          <a:lstStyle/>
          <a:p>
            <a:r>
              <a:rPr lang="en-US" dirty="0" smtClean="0"/>
              <a:t>Portfolio management</a:t>
            </a:r>
            <a:r>
              <a:rPr lang="en-US" baseline="0" dirty="0" smtClean="0"/>
              <a:t> helps to drive strategic execution. The path to execute strategy runs through PPM</a:t>
            </a:r>
            <a:r>
              <a:rPr lang="en-US" dirty="0" smtClean="0"/>
              <a:t>.</a:t>
            </a:r>
          </a:p>
          <a:p>
            <a:endParaRPr lang="en-US" dirty="0" smtClean="0"/>
          </a:p>
          <a:p>
            <a:r>
              <a:rPr lang="en-US" dirty="0" smtClean="0"/>
              <a:t>Value</a:t>
            </a:r>
            <a:r>
              <a:rPr lang="en-US" baseline="0" dirty="0" smtClean="0"/>
              <a:t> can have many meanings and needs to be defined by the organization implementing PPM. For some, value is strictly financial value. For others, value includes qualitative measures such as degree of strategic alignment. For others, value is totally qualitative without any quantitative measurements. We will come back to the matter of value shortly because it is important.</a:t>
            </a:r>
          </a:p>
          <a:p>
            <a:endParaRPr lang="en-US" baseline="0" dirty="0" smtClean="0"/>
          </a:p>
          <a:p>
            <a:r>
              <a:rPr lang="en-US" b="1" baseline="0" dirty="0" smtClean="0"/>
              <a:t>Paradigm Shift</a:t>
            </a:r>
            <a:r>
              <a:rPr lang="en-US" b="0" baseline="0" dirty="0" smtClean="0"/>
              <a:t>: projects are an important vehicle for executing strategy</a:t>
            </a:r>
            <a:endParaRPr lang="en-US" baseline="0" dirty="0" smtClean="0"/>
          </a:p>
          <a:p>
            <a:endParaRPr lang="en-US" baseline="0"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D686A-84AA-42FC-8740-C25DA6DE5244}" type="slidenum">
              <a:rPr lang="en-US"/>
              <a:pPr/>
              <a:t>6</a:t>
            </a:fld>
            <a:endParaRPr lang="en-US" dirty="0"/>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dirty="0"/>
              <a:t>Stanford’s quote is among the best and most concise. In addition to being strategy based, PPM also needs to reconcile the resources (human and financial) to accomplish project and program work</a:t>
            </a:r>
            <a:r>
              <a:rPr lang="en-US" dirty="0" smtClean="0"/>
              <a:t>. This is important, but not always easy to perform.</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Paradigm Shift</a:t>
            </a:r>
            <a:r>
              <a:rPr lang="en-US" b="0" baseline="0" dirty="0" smtClean="0"/>
              <a:t>: </a:t>
            </a:r>
            <a:r>
              <a:rPr lang="en-US" sz="1200" dirty="0" smtClean="0"/>
              <a:t>Project Portfolio Management represents a shift of view from the single project view to a total portfolio view.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17D7DB-3A0F-45BF-A7E3-F2E146217A14}" type="slidenum">
              <a:rPr lang="en-US"/>
              <a:pPr/>
              <a:t>7</a:t>
            </a:fld>
            <a:endParaRPr lang="en-US" dirty="0"/>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dirty="0" smtClean="0"/>
              <a:t>Finally, Project </a:t>
            </a:r>
            <a:r>
              <a:rPr lang="en-US" dirty="0"/>
              <a:t>portfolio management can also be compared to a financial portfolio where the same rigor and discipline are needed to maximize value for the organization’s project portfolio</a:t>
            </a:r>
            <a:r>
              <a:rPr lang="en-US" dirty="0" smtClean="0"/>
              <a:t>.</a:t>
            </a:r>
          </a:p>
          <a:p>
            <a:endParaRPr lang="en-US" dirty="0" smtClean="0"/>
          </a:p>
          <a:p>
            <a:r>
              <a:rPr lang="en-US" dirty="0" smtClean="0"/>
              <a:t>We can adopt some of the principles</a:t>
            </a:r>
            <a:r>
              <a:rPr lang="en-US" baseline="0" dirty="0" smtClean="0"/>
              <a:t> for managing a financial portfolio. Certainly the idea of balancing investments comes in, balancing risk, long-term versus short-term, etc. </a:t>
            </a:r>
          </a:p>
          <a:p>
            <a:endParaRPr lang="en-US" baseline="0" dirty="0" smtClean="0"/>
          </a:p>
          <a:p>
            <a:r>
              <a:rPr lang="en-US" b="1" baseline="0" dirty="0" smtClean="0"/>
              <a:t>Paradigm Shift</a:t>
            </a:r>
            <a:r>
              <a:rPr lang="en-US" b="0" baseline="0" dirty="0" smtClean="0"/>
              <a:t>: Projects are investments!!</a:t>
            </a:r>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touched on the first two items briefly.</a:t>
            </a:r>
          </a:p>
          <a:p>
            <a:r>
              <a:rPr lang="en-US" dirty="0" smtClean="0"/>
              <a:t>PPM</a:t>
            </a:r>
            <a:r>
              <a:rPr lang="en-US" baseline="0" dirty="0" smtClean="0"/>
              <a:t> combined with good governance enables a management team to make better organizational decisions because the right data is in place. The mechanisms are in place to enhance decision making. Better processes + better data = better decisions. Another key is the timing of those decisions, a good leader will proactively collect/review the data to make good timely decisions.</a:t>
            </a:r>
            <a:endParaRPr lang="en-US" dirty="0"/>
          </a:p>
        </p:txBody>
      </p:sp>
      <p:sp>
        <p:nvSpPr>
          <p:cNvPr id="4" name="Slide Number Placeholder 3"/>
          <p:cNvSpPr>
            <a:spLocks noGrp="1"/>
          </p:cNvSpPr>
          <p:nvPr>
            <p:ph type="sldNum" sz="quarter" idx="10"/>
          </p:nvPr>
        </p:nvSpPr>
        <p:spPr/>
        <p:txBody>
          <a:bodyPr/>
          <a:lstStyle/>
          <a:p>
            <a:fld id="{DBEC203B-48D1-4572-BAF7-048BCF1E2B30}" type="slidenum">
              <a:rPr lang="en-US" smtClean="0"/>
              <a:t>8</a:t>
            </a:fld>
            <a:endParaRPr lang="en-US" dirty="0"/>
          </a:p>
        </p:txBody>
      </p:sp>
    </p:spTree>
    <p:extLst>
      <p:ext uri="{BB962C8B-B14F-4D97-AF65-F5344CB8AC3E}">
        <p14:creationId xmlns:p14="http://schemas.microsoft.com/office/powerpoint/2010/main" val="2968262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1E7C0-18ED-4C64-BF33-60655613FC06}" type="slidenum">
              <a:rPr lang="en-US"/>
              <a:pPr/>
              <a:t>9</a:t>
            </a:fld>
            <a:endParaRPr lang="en-US" dirty="0"/>
          </a:p>
        </p:txBody>
      </p:sp>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p:txBody>
          <a:bodyPr/>
          <a:lstStyle/>
          <a:p>
            <a:r>
              <a:rPr lang="en-US" dirty="0"/>
              <a:t>Based on the previous definitions, we can also articulate the </a:t>
            </a:r>
            <a:r>
              <a:rPr lang="en-US" dirty="0" smtClean="0"/>
              <a:t>benefits of </a:t>
            </a:r>
            <a:r>
              <a:rPr lang="en-US" dirty="0"/>
              <a:t>project portfolio management. </a:t>
            </a:r>
            <a:r>
              <a:rPr lang="en-US" dirty="0" smtClean="0"/>
              <a:t>One of the </a:t>
            </a:r>
            <a:r>
              <a:rPr lang="en-US" dirty="0"/>
              <a:t>top </a:t>
            </a:r>
            <a:r>
              <a:rPr lang="en-US" dirty="0" smtClean="0"/>
              <a:t>benefits is </a:t>
            </a:r>
            <a:r>
              <a:rPr lang="en-US" dirty="0"/>
              <a:t>to maximize organizational value.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2D1885-5BD4-45E7-944A-6F2C169794AC}" type="datetimeFigureOut">
              <a:rPr lang="en-US" smtClean="0"/>
              <a:t>11/21/2011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6674CE-34EE-4087-AAD1-9D57E97D8FCD}" type="slidenum">
              <a:rPr lang="en-US" smtClean="0"/>
              <a:t>‹#›</a:t>
            </a:fld>
            <a:endParaRPr lang="en-US" dirty="0"/>
          </a:p>
        </p:txBody>
      </p:sp>
    </p:spTree>
    <p:extLst>
      <p:ext uri="{BB962C8B-B14F-4D97-AF65-F5344CB8AC3E}">
        <p14:creationId xmlns:p14="http://schemas.microsoft.com/office/powerpoint/2010/main" val="271996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2D1885-5BD4-45E7-944A-6F2C169794AC}" type="datetimeFigureOut">
              <a:rPr lang="en-US" smtClean="0"/>
              <a:t>11/21/2011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6674CE-34EE-4087-AAD1-9D57E97D8FCD}" type="slidenum">
              <a:rPr lang="en-US" smtClean="0"/>
              <a:t>‹#›</a:t>
            </a:fld>
            <a:endParaRPr lang="en-US" dirty="0"/>
          </a:p>
        </p:txBody>
      </p:sp>
    </p:spTree>
    <p:extLst>
      <p:ext uri="{BB962C8B-B14F-4D97-AF65-F5344CB8AC3E}">
        <p14:creationId xmlns:p14="http://schemas.microsoft.com/office/powerpoint/2010/main" val="241667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2D1885-5BD4-45E7-944A-6F2C169794AC}" type="datetimeFigureOut">
              <a:rPr lang="en-US" smtClean="0"/>
              <a:t>11/21/2011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6674CE-34EE-4087-AAD1-9D57E97D8FCD}" type="slidenum">
              <a:rPr lang="en-US" smtClean="0"/>
              <a:t>‹#›</a:t>
            </a:fld>
            <a:endParaRPr lang="en-US" dirty="0"/>
          </a:p>
        </p:txBody>
      </p:sp>
    </p:spTree>
    <p:extLst>
      <p:ext uri="{BB962C8B-B14F-4D97-AF65-F5344CB8AC3E}">
        <p14:creationId xmlns:p14="http://schemas.microsoft.com/office/powerpoint/2010/main" val="1872805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880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880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880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880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880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88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2D1885-5BD4-45E7-944A-6F2C169794AC}" type="datetimeFigureOut">
              <a:rPr lang="en-US" smtClean="0"/>
              <a:t>11/21/2011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6674CE-34EE-4087-AAD1-9D57E97D8FCD}" type="slidenum">
              <a:rPr lang="en-US" smtClean="0"/>
              <a:t>‹#›</a:t>
            </a:fld>
            <a:endParaRPr lang="en-US" dirty="0"/>
          </a:p>
        </p:txBody>
      </p:sp>
    </p:spTree>
    <p:extLst>
      <p:ext uri="{BB962C8B-B14F-4D97-AF65-F5344CB8AC3E}">
        <p14:creationId xmlns:p14="http://schemas.microsoft.com/office/powerpoint/2010/main" val="296002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2D1885-5BD4-45E7-944A-6F2C169794AC}" type="datetimeFigureOut">
              <a:rPr lang="en-US" smtClean="0"/>
              <a:t>11/21/2011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6674CE-34EE-4087-AAD1-9D57E97D8FCD}" type="slidenum">
              <a:rPr lang="en-US" smtClean="0"/>
              <a:t>‹#›</a:t>
            </a:fld>
            <a:endParaRPr lang="en-US" dirty="0"/>
          </a:p>
        </p:txBody>
      </p:sp>
    </p:spTree>
    <p:extLst>
      <p:ext uri="{BB962C8B-B14F-4D97-AF65-F5344CB8AC3E}">
        <p14:creationId xmlns:p14="http://schemas.microsoft.com/office/powerpoint/2010/main" val="212235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2D1885-5BD4-45E7-944A-6F2C169794AC}" type="datetimeFigureOut">
              <a:rPr lang="en-US" smtClean="0"/>
              <a:t>11/21/2011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6674CE-34EE-4087-AAD1-9D57E97D8FCD}" type="slidenum">
              <a:rPr lang="en-US" smtClean="0"/>
              <a:t>‹#›</a:t>
            </a:fld>
            <a:endParaRPr lang="en-US" dirty="0"/>
          </a:p>
        </p:txBody>
      </p:sp>
    </p:spTree>
    <p:extLst>
      <p:ext uri="{BB962C8B-B14F-4D97-AF65-F5344CB8AC3E}">
        <p14:creationId xmlns:p14="http://schemas.microsoft.com/office/powerpoint/2010/main" val="3580845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2D1885-5BD4-45E7-944A-6F2C169794AC}" type="datetimeFigureOut">
              <a:rPr lang="en-US" smtClean="0"/>
              <a:t>11/21/2011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6674CE-34EE-4087-AAD1-9D57E97D8FCD}" type="slidenum">
              <a:rPr lang="en-US" smtClean="0"/>
              <a:t>‹#›</a:t>
            </a:fld>
            <a:endParaRPr lang="en-US" dirty="0"/>
          </a:p>
        </p:txBody>
      </p:sp>
    </p:spTree>
    <p:extLst>
      <p:ext uri="{BB962C8B-B14F-4D97-AF65-F5344CB8AC3E}">
        <p14:creationId xmlns:p14="http://schemas.microsoft.com/office/powerpoint/2010/main" val="367999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2D1885-5BD4-45E7-944A-6F2C169794AC}" type="datetimeFigureOut">
              <a:rPr lang="en-US" smtClean="0"/>
              <a:t>11/21/2011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6674CE-34EE-4087-AAD1-9D57E97D8FCD}" type="slidenum">
              <a:rPr lang="en-US" smtClean="0"/>
              <a:t>‹#›</a:t>
            </a:fld>
            <a:endParaRPr lang="en-US" dirty="0"/>
          </a:p>
        </p:txBody>
      </p:sp>
    </p:spTree>
    <p:extLst>
      <p:ext uri="{BB962C8B-B14F-4D97-AF65-F5344CB8AC3E}">
        <p14:creationId xmlns:p14="http://schemas.microsoft.com/office/powerpoint/2010/main" val="318935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2D1885-5BD4-45E7-944A-6F2C169794AC}" type="datetimeFigureOut">
              <a:rPr lang="en-US" smtClean="0"/>
              <a:t>11/21/2011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6674CE-34EE-4087-AAD1-9D57E97D8FCD}" type="slidenum">
              <a:rPr lang="en-US" smtClean="0"/>
              <a:t>‹#›</a:t>
            </a:fld>
            <a:endParaRPr lang="en-US" dirty="0"/>
          </a:p>
        </p:txBody>
      </p:sp>
    </p:spTree>
    <p:extLst>
      <p:ext uri="{BB962C8B-B14F-4D97-AF65-F5344CB8AC3E}">
        <p14:creationId xmlns:p14="http://schemas.microsoft.com/office/powerpoint/2010/main" val="47693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D1885-5BD4-45E7-944A-6F2C169794AC}" type="datetimeFigureOut">
              <a:rPr lang="en-US" smtClean="0"/>
              <a:t>11/21/2011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6674CE-34EE-4087-AAD1-9D57E97D8FCD}" type="slidenum">
              <a:rPr lang="en-US" smtClean="0"/>
              <a:t>‹#›</a:t>
            </a:fld>
            <a:endParaRPr lang="en-US" dirty="0"/>
          </a:p>
        </p:txBody>
      </p:sp>
    </p:spTree>
    <p:extLst>
      <p:ext uri="{BB962C8B-B14F-4D97-AF65-F5344CB8AC3E}">
        <p14:creationId xmlns:p14="http://schemas.microsoft.com/office/powerpoint/2010/main" val="2260673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2D1885-5BD4-45E7-944A-6F2C169794AC}" type="datetimeFigureOut">
              <a:rPr lang="en-US" smtClean="0"/>
              <a:t>11/21/2011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6674CE-34EE-4087-AAD1-9D57E97D8FCD}" type="slidenum">
              <a:rPr lang="en-US" smtClean="0"/>
              <a:t>‹#›</a:t>
            </a:fld>
            <a:endParaRPr lang="en-US" dirty="0"/>
          </a:p>
        </p:txBody>
      </p:sp>
    </p:spTree>
    <p:extLst>
      <p:ext uri="{BB962C8B-B14F-4D97-AF65-F5344CB8AC3E}">
        <p14:creationId xmlns:p14="http://schemas.microsoft.com/office/powerpoint/2010/main" val="280103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D1885-5BD4-45E7-944A-6F2C169794AC}" type="datetimeFigureOut">
              <a:rPr lang="en-US" smtClean="0"/>
              <a:t>11/21/2011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6674CE-34EE-4087-AAD1-9D57E97D8FCD}" type="slidenum">
              <a:rPr lang="en-US" smtClean="0"/>
              <a:t>‹#›</a:t>
            </a:fld>
            <a:endParaRPr lang="en-US" dirty="0"/>
          </a:p>
        </p:txBody>
      </p:sp>
      <p:pic>
        <p:nvPicPr>
          <p:cNvPr id="7" name="Picture 6"/>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rot="16200000">
            <a:off x="4297682" y="-4297679"/>
            <a:ext cx="548640" cy="9144000"/>
          </a:xfrm>
          <a:prstGeom prst="rect">
            <a:avLst/>
          </a:prstGeom>
        </p:spPr>
      </p:pic>
      <p:pic>
        <p:nvPicPr>
          <p:cNvPr id="8" name="Picture 2"/>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37603" y="49360"/>
            <a:ext cx="578682" cy="46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995082" y="12711"/>
            <a:ext cx="7449670" cy="461665"/>
          </a:xfrm>
          <a:prstGeom prst="rect">
            <a:avLst/>
          </a:prstGeom>
          <a:noFill/>
        </p:spPr>
        <p:txBody>
          <a:bodyPr wrap="square" rtlCol="0">
            <a:spAutoFit/>
          </a:bodyPr>
          <a:lstStyle/>
          <a:p>
            <a:pPr algn="ctr"/>
            <a:r>
              <a:rPr lang="en-US" sz="2400" dirty="0" smtClean="0">
                <a:solidFill>
                  <a:schemeClr val="bg1"/>
                </a:solidFill>
                <a:effectLst>
                  <a:outerShdw blurRad="38100" dist="38100" dir="2700000" algn="tl">
                    <a:srgbClr val="000000">
                      <a:alpha val="43137"/>
                    </a:srgbClr>
                  </a:outerShdw>
                </a:effectLst>
                <a:latin typeface="Franklin Gothic Medium" pitchFamily="34" charset="0"/>
                <a:cs typeface="Aharoni" pitchFamily="2" charset="-79"/>
              </a:rPr>
              <a:t>How to Right-size Your Portfolio Implementation</a:t>
            </a:r>
            <a:endParaRPr lang="en-US" sz="2400" dirty="0">
              <a:solidFill>
                <a:schemeClr val="bg1"/>
              </a:solidFill>
              <a:effectLst>
                <a:outerShdw blurRad="38100" dist="38100" dir="2700000" algn="tl">
                  <a:srgbClr val="000000">
                    <a:alpha val="43137"/>
                  </a:srgbClr>
                </a:outerShdw>
              </a:effectLst>
              <a:latin typeface="Franklin Gothic Medium" pitchFamily="34" charset="0"/>
              <a:cs typeface="Aharoni" pitchFamily="2" charset="-79"/>
            </a:endParaRPr>
          </a:p>
        </p:txBody>
      </p:sp>
      <p:cxnSp>
        <p:nvCxnSpPr>
          <p:cNvPr id="10" name="Straight Connector 9"/>
          <p:cNvCxnSpPr/>
          <p:nvPr userDrawn="1"/>
        </p:nvCxnSpPr>
        <p:spPr>
          <a:xfrm>
            <a:off x="0" y="548642"/>
            <a:ext cx="9144002" cy="0"/>
          </a:xfrm>
          <a:prstGeom prst="line">
            <a:avLst/>
          </a:prstGeom>
          <a:ln w="38100" cmpd="sng">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483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w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twitter.com/#!/ppmexecution" TargetMode="Externa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hyperlink" Target="http://www.linkedin.com/in/timawashingto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1071352" y="-1084998"/>
            <a:ext cx="7001300" cy="9144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99" y="117601"/>
            <a:ext cx="1167456" cy="93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974541" y="6096391"/>
            <a:ext cx="2019334" cy="830997"/>
          </a:xfrm>
          <a:prstGeom prst="rect">
            <a:avLst/>
          </a:prstGeom>
          <a:noFill/>
        </p:spPr>
        <p:txBody>
          <a:bodyPr wrap="square" rtlCol="0">
            <a:spAutoFit/>
          </a:bodyPr>
          <a:lstStyle/>
          <a:p>
            <a:r>
              <a:rPr lang="en-US" sz="1600" dirty="0" smtClean="0">
                <a:solidFill>
                  <a:schemeClr val="bg1"/>
                </a:solidFill>
                <a:latin typeface="Calibri" pitchFamily="34" charset="0"/>
                <a:cs typeface="Calibri" pitchFamily="34" charset="0"/>
              </a:rPr>
              <a:t>By Tim Washington</a:t>
            </a:r>
          </a:p>
          <a:p>
            <a:r>
              <a:rPr lang="en-US" sz="1600" dirty="0" smtClean="0">
                <a:solidFill>
                  <a:schemeClr val="bg1"/>
                </a:solidFill>
                <a:latin typeface="Calibri" pitchFamily="34" charset="0"/>
                <a:cs typeface="Calibri" pitchFamily="34" charset="0"/>
              </a:rPr>
              <a:t>Project World 2011</a:t>
            </a:r>
          </a:p>
          <a:p>
            <a:r>
              <a:rPr lang="en-US" sz="1600" dirty="0" smtClean="0">
                <a:solidFill>
                  <a:schemeClr val="bg1"/>
                </a:solidFill>
                <a:latin typeface="Calibri" pitchFamily="34" charset="0"/>
                <a:cs typeface="Calibri" pitchFamily="34" charset="0"/>
              </a:rPr>
              <a:t>November 15-16</a:t>
            </a:r>
            <a:r>
              <a:rPr lang="en-US" sz="1600" baseline="30000" dirty="0" smtClean="0">
                <a:solidFill>
                  <a:schemeClr val="bg1"/>
                </a:solidFill>
                <a:latin typeface="Calibri" pitchFamily="34" charset="0"/>
                <a:cs typeface="Calibri" pitchFamily="34" charset="0"/>
              </a:rPr>
              <a:t>th</a:t>
            </a:r>
            <a:endParaRPr lang="en-US" sz="1600" dirty="0">
              <a:solidFill>
                <a:schemeClr val="bg1"/>
              </a:solidFill>
              <a:latin typeface="Calibri" pitchFamily="34" charset="0"/>
              <a:cs typeface="Calibri" pitchFamily="34" charset="0"/>
            </a:endParaRPr>
          </a:p>
        </p:txBody>
      </p:sp>
      <p:sp>
        <p:nvSpPr>
          <p:cNvPr id="7" name="TextBox 6"/>
          <p:cNvSpPr txBox="1"/>
          <p:nvPr/>
        </p:nvSpPr>
        <p:spPr>
          <a:xfrm>
            <a:off x="280219" y="1961203"/>
            <a:ext cx="8406581" cy="1569660"/>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rPr>
              <a:t>How to Right-Size Your Portfolio Management Implementation</a:t>
            </a:r>
            <a:endParaRPr lang="en-US"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7207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0" name="AutoShape 4"/>
          <p:cNvSpPr>
            <a:spLocks noChangeArrowheads="1"/>
          </p:cNvSpPr>
          <p:nvPr/>
        </p:nvSpPr>
        <p:spPr bwMode="auto">
          <a:xfrm rot="5400000">
            <a:off x="6823075" y="1498600"/>
            <a:ext cx="9906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6699"/>
          </a:solidFill>
          <a:ln w="9525">
            <a:noFill/>
            <a:miter lim="800000"/>
            <a:headEnd/>
            <a:tailEnd/>
          </a:ln>
          <a:effectLst/>
          <a:scene3d>
            <a:camera prst="orthographicFront">
              <a:rot lat="0" lon="0" rev="0"/>
            </a:camera>
            <a:lightRig rig="glow" dir="t">
              <a:rot lat="0" lon="0" rev="4800000"/>
            </a:lightRig>
          </a:scene3d>
          <a:sp3d prstMaterial="matte">
            <a:bevelT w="127000" h="63500"/>
          </a:sp3d>
          <a:extLst/>
        </p:spPr>
        <p:txBody>
          <a:bodyPr wrap="none" anchor="ctr"/>
          <a:lstStyle/>
          <a:p>
            <a:endParaRPr lang="en-US" dirty="0"/>
          </a:p>
        </p:txBody>
      </p:sp>
      <p:sp>
        <p:nvSpPr>
          <p:cNvPr id="306181" name="AutoShape 5"/>
          <p:cNvSpPr>
            <a:spLocks noChangeArrowheads="1"/>
          </p:cNvSpPr>
          <p:nvPr/>
        </p:nvSpPr>
        <p:spPr bwMode="auto">
          <a:xfrm rot="10800000">
            <a:off x="6823075" y="4799013"/>
            <a:ext cx="9906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6699"/>
          </a:solidFill>
          <a:ln w="9525">
            <a:noFill/>
            <a:miter lim="800000"/>
            <a:headEnd/>
            <a:tailEnd/>
          </a:ln>
          <a:effectLst/>
          <a:scene3d>
            <a:camera prst="orthographicFront">
              <a:rot lat="0" lon="0" rev="0"/>
            </a:camera>
            <a:lightRig rig="glow" dir="t">
              <a:rot lat="0" lon="0" rev="4800000"/>
            </a:lightRig>
          </a:scene3d>
          <a:sp3d prstMaterial="matte">
            <a:bevelT w="127000" h="63500"/>
          </a:sp3d>
          <a:extLst/>
        </p:spPr>
        <p:txBody>
          <a:bodyPr wrap="none" anchor="ctr"/>
          <a:lstStyle/>
          <a:p>
            <a:endParaRPr lang="en-US" dirty="0"/>
          </a:p>
        </p:txBody>
      </p:sp>
      <p:sp>
        <p:nvSpPr>
          <p:cNvPr id="306182" name="AutoShape 6"/>
          <p:cNvSpPr>
            <a:spLocks noChangeArrowheads="1"/>
          </p:cNvSpPr>
          <p:nvPr/>
        </p:nvSpPr>
        <p:spPr bwMode="auto">
          <a:xfrm rot="16200000">
            <a:off x="1271588" y="4732338"/>
            <a:ext cx="9906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6699"/>
          </a:solidFill>
          <a:ln w="9525">
            <a:noFill/>
            <a:miter lim="800000"/>
            <a:headEnd/>
            <a:tailEnd/>
          </a:ln>
          <a:effectLst/>
          <a:scene3d>
            <a:camera prst="orthographicFront">
              <a:rot lat="0" lon="0" rev="0"/>
            </a:camera>
            <a:lightRig rig="glow" dir="t">
              <a:rot lat="0" lon="0" rev="4800000"/>
            </a:lightRig>
          </a:scene3d>
          <a:sp3d prstMaterial="matte">
            <a:bevelT w="127000" h="63500"/>
          </a:sp3d>
          <a:extLst/>
        </p:spPr>
        <p:txBody>
          <a:bodyPr wrap="none" anchor="ctr"/>
          <a:lstStyle/>
          <a:p>
            <a:endParaRPr lang="en-US" dirty="0"/>
          </a:p>
        </p:txBody>
      </p:sp>
      <p:sp>
        <p:nvSpPr>
          <p:cNvPr id="306183" name="AutoShape 7"/>
          <p:cNvSpPr>
            <a:spLocks noChangeArrowheads="1"/>
          </p:cNvSpPr>
          <p:nvPr/>
        </p:nvSpPr>
        <p:spPr bwMode="auto">
          <a:xfrm>
            <a:off x="1271588" y="1431925"/>
            <a:ext cx="9906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6699"/>
          </a:solidFill>
          <a:ln w="9525">
            <a:noFill/>
            <a:miter lim="800000"/>
            <a:headEnd/>
            <a:tailEnd/>
          </a:ln>
          <a:effectLst/>
          <a:scene3d>
            <a:camera prst="orthographicFront">
              <a:rot lat="0" lon="0" rev="0"/>
            </a:camera>
            <a:lightRig rig="glow" dir="t">
              <a:rot lat="0" lon="0" rev="4800000"/>
            </a:lightRig>
          </a:scene3d>
          <a:sp3d prstMaterial="matte">
            <a:bevelT w="127000" h="63500"/>
          </a:sp3d>
          <a:extLst/>
        </p:spPr>
        <p:txBody>
          <a:bodyPr wrap="none" anchor="ctr"/>
          <a:lstStyle/>
          <a:p>
            <a:endParaRPr lang="en-US" dirty="0"/>
          </a:p>
        </p:txBody>
      </p:sp>
      <p:sp>
        <p:nvSpPr>
          <p:cNvPr id="306184" name="Text Box 8"/>
          <p:cNvSpPr txBox="1">
            <a:spLocks noChangeArrowheads="1"/>
          </p:cNvSpPr>
          <p:nvPr/>
        </p:nvSpPr>
        <p:spPr bwMode="auto">
          <a:xfrm>
            <a:off x="195263" y="592583"/>
            <a:ext cx="86772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dirty="0">
                <a:latin typeface="Arial" pitchFamily="34" charset="0"/>
                <a:cs typeface="Arial" pitchFamily="34" charset="0"/>
              </a:rPr>
              <a:t>At the highest level, Project Portfolio Management has four basic components:</a:t>
            </a:r>
          </a:p>
        </p:txBody>
      </p:sp>
      <p:sp>
        <p:nvSpPr>
          <p:cNvPr id="306185" name="Text Box 9"/>
          <p:cNvSpPr txBox="1">
            <a:spLocks noChangeArrowheads="1"/>
          </p:cNvSpPr>
          <p:nvPr/>
        </p:nvSpPr>
        <p:spPr bwMode="auto">
          <a:xfrm>
            <a:off x="6088063" y="3656013"/>
            <a:ext cx="27844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a:t>All the steps necessary to construct an optimal portfolio given current limitations and constraints. </a:t>
            </a:r>
          </a:p>
        </p:txBody>
      </p:sp>
      <p:sp>
        <p:nvSpPr>
          <p:cNvPr id="306186" name="Text Box 10"/>
          <p:cNvSpPr txBox="1">
            <a:spLocks noChangeArrowheads="1"/>
          </p:cNvSpPr>
          <p:nvPr/>
        </p:nvSpPr>
        <p:spPr bwMode="auto">
          <a:xfrm>
            <a:off x="195263" y="3649663"/>
            <a:ext cx="2838450" cy="10772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dirty="0"/>
              <a:t>Higher portfolio maturity translates into a greater realization of the benefits of project portfolio management. </a:t>
            </a:r>
          </a:p>
        </p:txBody>
      </p:sp>
      <p:sp>
        <p:nvSpPr>
          <p:cNvPr id="306187" name="Text Box 11"/>
          <p:cNvSpPr txBox="1">
            <a:spLocks noChangeArrowheads="1"/>
          </p:cNvSpPr>
          <p:nvPr/>
        </p:nvSpPr>
        <p:spPr bwMode="auto">
          <a:xfrm>
            <a:off x="3172491" y="1781175"/>
            <a:ext cx="280060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a:t>Selected projects must align with the business strategy and meet other important criteria. </a:t>
            </a:r>
          </a:p>
        </p:txBody>
      </p:sp>
      <p:sp>
        <p:nvSpPr>
          <p:cNvPr id="306189" name="AutoShape 13"/>
          <p:cNvSpPr>
            <a:spLocks noChangeArrowheads="1"/>
          </p:cNvSpPr>
          <p:nvPr/>
        </p:nvSpPr>
        <p:spPr bwMode="auto">
          <a:xfrm>
            <a:off x="6200775" y="2955925"/>
            <a:ext cx="2559050" cy="661988"/>
          </a:xfrm>
          <a:prstGeom prst="roundRect">
            <a:avLst>
              <a:gd name="adj" fmla="val 16667"/>
            </a:avLst>
          </a:prstGeom>
          <a:gradFill rotWithShape="1">
            <a:gsLst>
              <a:gs pos="0">
                <a:srgbClr val="FF0000">
                  <a:alpha val="75000"/>
                </a:srgbClr>
              </a:gs>
              <a:gs pos="100000">
                <a:srgbClr val="FF0000">
                  <a:gamma/>
                  <a:shade val="46275"/>
                  <a:invGamma/>
                </a:srgbClr>
              </a:gs>
            </a:gsLst>
            <a:lin ang="2700000" scaled="1"/>
          </a:gradFill>
          <a:ln w="222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600" b="1" dirty="0">
                <a:solidFill>
                  <a:schemeClr val="bg1"/>
                </a:solidFill>
                <a:latin typeface="Arial" pitchFamily="34" charset="0"/>
                <a:cs typeface="Arial" pitchFamily="34" charset="0"/>
              </a:rPr>
              <a:t>Optimize the</a:t>
            </a:r>
            <a:br>
              <a:rPr lang="en-US" sz="1600" b="1" dirty="0">
                <a:solidFill>
                  <a:schemeClr val="bg1"/>
                </a:solidFill>
                <a:latin typeface="Arial" pitchFamily="34" charset="0"/>
                <a:cs typeface="Arial" pitchFamily="34" charset="0"/>
              </a:rPr>
            </a:br>
            <a:r>
              <a:rPr lang="en-US" sz="1600" b="1" dirty="0">
                <a:solidFill>
                  <a:schemeClr val="bg1"/>
                </a:solidFill>
                <a:latin typeface="Arial" pitchFamily="34" charset="0"/>
                <a:cs typeface="Arial" pitchFamily="34" charset="0"/>
              </a:rPr>
              <a:t>Portfolio</a:t>
            </a:r>
          </a:p>
        </p:txBody>
      </p:sp>
      <p:sp>
        <p:nvSpPr>
          <p:cNvPr id="306190" name="Text Box 14"/>
          <p:cNvSpPr txBox="1">
            <a:spLocks noChangeArrowheads="1"/>
          </p:cNvSpPr>
          <p:nvPr/>
        </p:nvSpPr>
        <p:spPr bwMode="auto">
          <a:xfrm>
            <a:off x="3132137" y="5500688"/>
            <a:ext cx="29559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600" b="1" dirty="0" smtClean="0"/>
              <a:t>Project </a:t>
            </a:r>
            <a:r>
              <a:rPr lang="en-US" sz="1600" b="1" dirty="0"/>
              <a:t>benefits </a:t>
            </a:r>
            <a:r>
              <a:rPr lang="en-US" sz="1600" b="1" dirty="0" smtClean="0"/>
              <a:t>must </a:t>
            </a:r>
            <a:r>
              <a:rPr lang="en-US" sz="1600" b="1" dirty="0"/>
              <a:t>be </a:t>
            </a:r>
            <a:r>
              <a:rPr lang="en-US" sz="1600" b="1" dirty="0" smtClean="0"/>
              <a:t>protected in order to </a:t>
            </a:r>
            <a:r>
              <a:rPr lang="en-US" sz="1600" b="1" dirty="0"/>
              <a:t>deliver maximum </a:t>
            </a:r>
            <a:r>
              <a:rPr lang="en-US" sz="1600" b="1" dirty="0" smtClean="0"/>
              <a:t>portfolio value. </a:t>
            </a:r>
            <a:endParaRPr lang="en-US" sz="1600" b="1" dirty="0"/>
          </a:p>
        </p:txBody>
      </p:sp>
      <p:sp>
        <p:nvSpPr>
          <p:cNvPr id="306191" name="AutoShape 15"/>
          <p:cNvSpPr>
            <a:spLocks noChangeArrowheads="1"/>
          </p:cNvSpPr>
          <p:nvPr/>
        </p:nvSpPr>
        <p:spPr bwMode="auto">
          <a:xfrm>
            <a:off x="3303588" y="4775200"/>
            <a:ext cx="2559050" cy="661988"/>
          </a:xfrm>
          <a:prstGeom prst="roundRect">
            <a:avLst>
              <a:gd name="adj" fmla="val 16667"/>
            </a:avLst>
          </a:prstGeom>
          <a:gradFill rotWithShape="1">
            <a:gsLst>
              <a:gs pos="0">
                <a:srgbClr val="008000">
                  <a:alpha val="75000"/>
                </a:srgbClr>
              </a:gs>
              <a:gs pos="100000">
                <a:srgbClr val="008000">
                  <a:gamma/>
                  <a:shade val="46275"/>
                  <a:invGamma/>
                </a:srgbClr>
              </a:gs>
            </a:gsLst>
            <a:lin ang="2700000" scaled="1"/>
          </a:gradFill>
          <a:ln w="349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600" b="1" dirty="0">
                <a:solidFill>
                  <a:schemeClr val="bg1"/>
                </a:solidFill>
                <a:latin typeface="Arial" pitchFamily="34" charset="0"/>
                <a:cs typeface="Arial" pitchFamily="34" charset="0"/>
              </a:rPr>
              <a:t>Protect the</a:t>
            </a:r>
            <a:br>
              <a:rPr lang="en-US" sz="1600" b="1" dirty="0">
                <a:solidFill>
                  <a:schemeClr val="bg1"/>
                </a:solidFill>
                <a:latin typeface="Arial" pitchFamily="34" charset="0"/>
                <a:cs typeface="Arial" pitchFamily="34" charset="0"/>
              </a:rPr>
            </a:br>
            <a:r>
              <a:rPr lang="en-US" sz="1600" b="1" dirty="0">
                <a:solidFill>
                  <a:schemeClr val="bg1"/>
                </a:solidFill>
                <a:latin typeface="Arial" pitchFamily="34" charset="0"/>
                <a:cs typeface="Arial" pitchFamily="34" charset="0"/>
              </a:rPr>
              <a:t>Portfolio’s Value</a:t>
            </a:r>
          </a:p>
        </p:txBody>
      </p:sp>
      <p:sp>
        <p:nvSpPr>
          <p:cNvPr id="306192" name="AutoShape 16"/>
          <p:cNvSpPr>
            <a:spLocks noChangeArrowheads="1"/>
          </p:cNvSpPr>
          <p:nvPr/>
        </p:nvSpPr>
        <p:spPr bwMode="auto">
          <a:xfrm>
            <a:off x="334963" y="2955925"/>
            <a:ext cx="2559050" cy="661988"/>
          </a:xfrm>
          <a:prstGeom prst="roundRect">
            <a:avLst>
              <a:gd name="adj" fmla="val 16667"/>
            </a:avLst>
          </a:prstGeom>
          <a:gradFill rotWithShape="1">
            <a:gsLst>
              <a:gs pos="0">
                <a:srgbClr val="FF9900">
                  <a:alpha val="75000"/>
                </a:srgbClr>
              </a:gs>
              <a:gs pos="100000">
                <a:srgbClr val="FF9900">
                  <a:gamma/>
                  <a:shade val="46275"/>
                  <a:invGamma/>
                </a:srgbClr>
              </a:gs>
            </a:gsLst>
            <a:lin ang="2700000" scaled="1"/>
          </a:gradFill>
          <a:ln w="222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600" b="1" dirty="0">
                <a:solidFill>
                  <a:schemeClr val="bg1"/>
                </a:solidFill>
                <a:latin typeface="Arial" pitchFamily="34" charset="0"/>
                <a:cs typeface="Arial" pitchFamily="34" charset="0"/>
              </a:rPr>
              <a:t>Mature the</a:t>
            </a:r>
            <a:br>
              <a:rPr lang="en-US" sz="1600" b="1" dirty="0">
                <a:solidFill>
                  <a:schemeClr val="bg1"/>
                </a:solidFill>
                <a:latin typeface="Arial" pitchFamily="34" charset="0"/>
                <a:cs typeface="Arial" pitchFamily="34" charset="0"/>
              </a:rPr>
            </a:br>
            <a:r>
              <a:rPr lang="en-US" sz="1600" b="1" dirty="0">
                <a:solidFill>
                  <a:schemeClr val="bg1"/>
                </a:solidFill>
                <a:latin typeface="Arial" pitchFamily="34" charset="0"/>
                <a:cs typeface="Arial" pitchFamily="34" charset="0"/>
              </a:rPr>
              <a:t>Portfolio Processes</a:t>
            </a:r>
          </a:p>
        </p:txBody>
      </p:sp>
      <p:sp>
        <p:nvSpPr>
          <p:cNvPr id="306193" name="Text Box 17"/>
          <p:cNvSpPr txBox="1">
            <a:spLocks noChangeArrowheads="1"/>
          </p:cNvSpPr>
          <p:nvPr/>
        </p:nvSpPr>
        <p:spPr bwMode="auto">
          <a:xfrm>
            <a:off x="3357563" y="3328988"/>
            <a:ext cx="24066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i="1" dirty="0">
                <a:solidFill>
                  <a:srgbClr val="FF0000"/>
                </a:solidFill>
                <a:effectLst>
                  <a:outerShdw blurRad="38100" dist="38100" dir="2700000" algn="tl">
                    <a:srgbClr val="C0C0C0"/>
                  </a:outerShdw>
                </a:effectLst>
              </a:rPr>
              <a:t>The Goal:</a:t>
            </a:r>
            <a:r>
              <a:rPr lang="en-US" dirty="0"/>
              <a:t> </a:t>
            </a:r>
            <a:br>
              <a:rPr lang="en-US" dirty="0"/>
            </a:br>
            <a:r>
              <a:rPr lang="en-US" b="1" dirty="0"/>
              <a:t>Maximize Value to the Organization</a:t>
            </a:r>
          </a:p>
        </p:txBody>
      </p:sp>
      <p:sp>
        <p:nvSpPr>
          <p:cNvPr id="16" name="AutoShape 12"/>
          <p:cNvSpPr>
            <a:spLocks noChangeArrowheads="1"/>
          </p:cNvSpPr>
          <p:nvPr/>
        </p:nvSpPr>
        <p:spPr bwMode="auto">
          <a:xfrm>
            <a:off x="3293269" y="1086509"/>
            <a:ext cx="2559050" cy="661988"/>
          </a:xfrm>
          <a:prstGeom prst="roundRect">
            <a:avLst>
              <a:gd name="adj" fmla="val 16667"/>
            </a:avLst>
          </a:prstGeom>
          <a:gradFill rotWithShape="1">
            <a:gsLst>
              <a:gs pos="0">
                <a:srgbClr val="3366FF">
                  <a:alpha val="75000"/>
                </a:srgbClr>
              </a:gs>
              <a:gs pos="100000">
                <a:srgbClr val="3366FF">
                  <a:gamma/>
                  <a:shade val="46275"/>
                  <a:invGamma/>
                </a:srgbClr>
              </a:gs>
            </a:gsLst>
            <a:lin ang="2700000" scaled="1"/>
          </a:gradFill>
          <a:ln w="222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600" b="1" dirty="0">
                <a:solidFill>
                  <a:schemeClr val="bg1"/>
                </a:solidFill>
                <a:latin typeface="Arial" pitchFamily="34" charset="0"/>
                <a:cs typeface="Arial" pitchFamily="34" charset="0"/>
              </a:rPr>
              <a:t>Select the Right </a:t>
            </a:r>
            <a:br>
              <a:rPr lang="en-US" sz="1600" b="1" dirty="0">
                <a:solidFill>
                  <a:schemeClr val="bg1"/>
                </a:solidFill>
                <a:latin typeface="Arial" pitchFamily="34" charset="0"/>
                <a:cs typeface="Arial" pitchFamily="34" charset="0"/>
              </a:rPr>
            </a:br>
            <a:r>
              <a:rPr lang="en-US" sz="1600" b="1" dirty="0">
                <a:solidFill>
                  <a:schemeClr val="bg1"/>
                </a:solidFill>
                <a:latin typeface="Arial" pitchFamily="34" charset="0"/>
                <a:cs typeface="Arial" pitchFamily="34" charset="0"/>
              </a:rPr>
              <a:t>Projects</a:t>
            </a:r>
          </a:p>
        </p:txBody>
      </p:sp>
    </p:spTree>
    <p:extLst>
      <p:ext uri="{BB962C8B-B14F-4D97-AF65-F5344CB8AC3E}">
        <p14:creationId xmlns:p14="http://schemas.microsoft.com/office/powerpoint/2010/main" val="838993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06187"/>
                                        </p:tgtEl>
                                        <p:attrNameLst>
                                          <p:attrName>style.visibility</p:attrName>
                                        </p:attrNameLst>
                                      </p:cBhvr>
                                      <p:to>
                                        <p:strVal val="visible"/>
                                      </p:to>
                                    </p:set>
                                    <p:animEffect transition="in" filter="fade">
                                      <p:cBhvr>
                                        <p:cTn id="11" dur="2000"/>
                                        <p:tgtEl>
                                          <p:spTgt spid="30618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306187"/>
                                        </p:tgtEl>
                                        <p:attrNameLst>
                                          <p:attrName>style.visibility</p:attrName>
                                        </p:attrNameLst>
                                      </p:cBhvr>
                                      <p:to>
                                        <p:strVal val="hidden"/>
                                      </p:to>
                                    </p:set>
                                  </p:childTnLst>
                                </p:cTn>
                              </p:par>
                            </p:childTnLst>
                          </p:cTn>
                        </p:par>
                        <p:par>
                          <p:cTn id="16" fill="hold">
                            <p:stCondLst>
                              <p:cond delay="0"/>
                            </p:stCondLst>
                            <p:childTnLst>
                              <p:par>
                                <p:cTn id="17" presetID="10" presetClass="entr" presetSubtype="0" fill="hold" grpId="0" nodeType="afterEffect">
                                  <p:stCondLst>
                                    <p:cond delay="0"/>
                                  </p:stCondLst>
                                  <p:childTnLst>
                                    <p:set>
                                      <p:cBhvr>
                                        <p:cTn id="18" dur="1" fill="hold">
                                          <p:stCondLst>
                                            <p:cond delay="0"/>
                                          </p:stCondLst>
                                        </p:cTn>
                                        <p:tgtEl>
                                          <p:spTgt spid="306180"/>
                                        </p:tgtEl>
                                        <p:attrNameLst>
                                          <p:attrName>style.visibility</p:attrName>
                                        </p:attrNameLst>
                                      </p:cBhvr>
                                      <p:to>
                                        <p:strVal val="visible"/>
                                      </p:to>
                                    </p:set>
                                    <p:animEffect transition="in" filter="fade">
                                      <p:cBhvr>
                                        <p:cTn id="19" dur="2000"/>
                                        <p:tgtEl>
                                          <p:spTgt spid="306180"/>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306189"/>
                                        </p:tgtEl>
                                        <p:attrNameLst>
                                          <p:attrName>style.visibility</p:attrName>
                                        </p:attrNameLst>
                                      </p:cBhvr>
                                      <p:to>
                                        <p:strVal val="visible"/>
                                      </p:to>
                                    </p:set>
                                    <p:animEffect transition="in" filter="box(in)">
                                      <p:cBhvr>
                                        <p:cTn id="23" dur="1000"/>
                                        <p:tgtEl>
                                          <p:spTgt spid="306189"/>
                                        </p:tgtEl>
                                      </p:cBhvr>
                                    </p:animEffect>
                                  </p:childTnLst>
                                </p:cTn>
                              </p:par>
                            </p:childTnLst>
                          </p:cTn>
                        </p:par>
                        <p:par>
                          <p:cTn id="24" fill="hold">
                            <p:stCondLst>
                              <p:cond delay="3000"/>
                            </p:stCondLst>
                            <p:childTnLst>
                              <p:par>
                                <p:cTn id="25" presetID="10" presetClass="entr" presetSubtype="0" fill="hold" grpId="0" nodeType="afterEffect">
                                  <p:stCondLst>
                                    <p:cond delay="500"/>
                                  </p:stCondLst>
                                  <p:childTnLst>
                                    <p:set>
                                      <p:cBhvr>
                                        <p:cTn id="26" dur="1" fill="hold">
                                          <p:stCondLst>
                                            <p:cond delay="0"/>
                                          </p:stCondLst>
                                        </p:cTn>
                                        <p:tgtEl>
                                          <p:spTgt spid="306185"/>
                                        </p:tgtEl>
                                        <p:attrNameLst>
                                          <p:attrName>style.visibility</p:attrName>
                                        </p:attrNameLst>
                                      </p:cBhvr>
                                      <p:to>
                                        <p:strVal val="visible"/>
                                      </p:to>
                                    </p:set>
                                    <p:animEffect transition="in" filter="fade">
                                      <p:cBhvr>
                                        <p:cTn id="27" dur="2000"/>
                                        <p:tgtEl>
                                          <p:spTgt spid="30618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306185"/>
                                        </p:tgtEl>
                                        <p:attrNameLst>
                                          <p:attrName>style.visibility</p:attrName>
                                        </p:attrNameLst>
                                      </p:cBhvr>
                                      <p:to>
                                        <p:strVal val="hidden"/>
                                      </p:to>
                                    </p:set>
                                  </p:childTnLst>
                                </p:cTn>
                              </p:par>
                            </p:childTnLst>
                          </p:cTn>
                        </p:par>
                        <p:par>
                          <p:cTn id="32" fill="hold">
                            <p:stCondLst>
                              <p:cond delay="0"/>
                            </p:stCondLst>
                            <p:childTnLst>
                              <p:par>
                                <p:cTn id="33" presetID="10" presetClass="entr" presetSubtype="0" fill="hold" grpId="0" nodeType="afterEffect">
                                  <p:stCondLst>
                                    <p:cond delay="0"/>
                                  </p:stCondLst>
                                  <p:childTnLst>
                                    <p:set>
                                      <p:cBhvr>
                                        <p:cTn id="34" dur="1" fill="hold">
                                          <p:stCondLst>
                                            <p:cond delay="0"/>
                                          </p:stCondLst>
                                        </p:cTn>
                                        <p:tgtEl>
                                          <p:spTgt spid="306181"/>
                                        </p:tgtEl>
                                        <p:attrNameLst>
                                          <p:attrName>style.visibility</p:attrName>
                                        </p:attrNameLst>
                                      </p:cBhvr>
                                      <p:to>
                                        <p:strVal val="visible"/>
                                      </p:to>
                                    </p:set>
                                    <p:animEffect transition="in" filter="fade">
                                      <p:cBhvr>
                                        <p:cTn id="35" dur="2000"/>
                                        <p:tgtEl>
                                          <p:spTgt spid="306181"/>
                                        </p:tgtEl>
                                      </p:cBhvr>
                                    </p:animEffect>
                                  </p:childTnLst>
                                </p:cTn>
                              </p:par>
                            </p:childTnLst>
                          </p:cTn>
                        </p:par>
                        <p:par>
                          <p:cTn id="36" fill="hold">
                            <p:stCondLst>
                              <p:cond delay="2000"/>
                            </p:stCondLst>
                            <p:childTnLst>
                              <p:par>
                                <p:cTn id="37" presetID="4" presetClass="entr" presetSubtype="16" fill="hold" grpId="0" nodeType="afterEffect">
                                  <p:stCondLst>
                                    <p:cond delay="0"/>
                                  </p:stCondLst>
                                  <p:childTnLst>
                                    <p:set>
                                      <p:cBhvr>
                                        <p:cTn id="38" dur="1" fill="hold">
                                          <p:stCondLst>
                                            <p:cond delay="0"/>
                                          </p:stCondLst>
                                        </p:cTn>
                                        <p:tgtEl>
                                          <p:spTgt spid="306191"/>
                                        </p:tgtEl>
                                        <p:attrNameLst>
                                          <p:attrName>style.visibility</p:attrName>
                                        </p:attrNameLst>
                                      </p:cBhvr>
                                      <p:to>
                                        <p:strVal val="visible"/>
                                      </p:to>
                                    </p:set>
                                    <p:animEffect transition="in" filter="box(in)">
                                      <p:cBhvr>
                                        <p:cTn id="39" dur="1000"/>
                                        <p:tgtEl>
                                          <p:spTgt spid="306191"/>
                                        </p:tgtEl>
                                      </p:cBhvr>
                                    </p:animEffect>
                                  </p:childTnLst>
                                </p:cTn>
                              </p:par>
                            </p:childTnLst>
                          </p:cTn>
                        </p:par>
                        <p:par>
                          <p:cTn id="40" fill="hold">
                            <p:stCondLst>
                              <p:cond delay="3000"/>
                            </p:stCondLst>
                            <p:childTnLst>
                              <p:par>
                                <p:cTn id="41" presetID="10" presetClass="entr" presetSubtype="0" fill="hold" grpId="0" nodeType="afterEffect">
                                  <p:stCondLst>
                                    <p:cond delay="500"/>
                                  </p:stCondLst>
                                  <p:childTnLst>
                                    <p:set>
                                      <p:cBhvr>
                                        <p:cTn id="42" dur="1" fill="hold">
                                          <p:stCondLst>
                                            <p:cond delay="0"/>
                                          </p:stCondLst>
                                        </p:cTn>
                                        <p:tgtEl>
                                          <p:spTgt spid="306190"/>
                                        </p:tgtEl>
                                        <p:attrNameLst>
                                          <p:attrName>style.visibility</p:attrName>
                                        </p:attrNameLst>
                                      </p:cBhvr>
                                      <p:to>
                                        <p:strVal val="visible"/>
                                      </p:to>
                                    </p:set>
                                    <p:animEffect transition="in" filter="fade">
                                      <p:cBhvr>
                                        <p:cTn id="43" dur="2000"/>
                                        <p:tgtEl>
                                          <p:spTgt spid="30619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306190"/>
                                        </p:tgtEl>
                                        <p:attrNameLst>
                                          <p:attrName>style.visibility</p:attrName>
                                        </p:attrNameLst>
                                      </p:cBhvr>
                                      <p:to>
                                        <p:strVal val="hidden"/>
                                      </p:to>
                                    </p:set>
                                  </p:childTnLst>
                                </p:cTn>
                              </p:par>
                            </p:childTnLst>
                          </p:cTn>
                        </p:par>
                        <p:par>
                          <p:cTn id="48" fill="hold">
                            <p:stCondLst>
                              <p:cond delay="0"/>
                            </p:stCondLst>
                            <p:childTnLst>
                              <p:par>
                                <p:cTn id="49" presetID="10" presetClass="entr" presetSubtype="0" fill="hold" grpId="0" nodeType="afterEffect">
                                  <p:stCondLst>
                                    <p:cond delay="0"/>
                                  </p:stCondLst>
                                  <p:childTnLst>
                                    <p:set>
                                      <p:cBhvr>
                                        <p:cTn id="50" dur="1" fill="hold">
                                          <p:stCondLst>
                                            <p:cond delay="0"/>
                                          </p:stCondLst>
                                        </p:cTn>
                                        <p:tgtEl>
                                          <p:spTgt spid="306182"/>
                                        </p:tgtEl>
                                        <p:attrNameLst>
                                          <p:attrName>style.visibility</p:attrName>
                                        </p:attrNameLst>
                                      </p:cBhvr>
                                      <p:to>
                                        <p:strVal val="visible"/>
                                      </p:to>
                                    </p:set>
                                    <p:animEffect transition="in" filter="fade">
                                      <p:cBhvr>
                                        <p:cTn id="51" dur="2000"/>
                                        <p:tgtEl>
                                          <p:spTgt spid="306182"/>
                                        </p:tgtEl>
                                      </p:cBhvr>
                                    </p:animEffect>
                                  </p:childTnLst>
                                </p:cTn>
                              </p:par>
                            </p:childTnLst>
                          </p:cTn>
                        </p:par>
                        <p:par>
                          <p:cTn id="52" fill="hold">
                            <p:stCondLst>
                              <p:cond delay="2000"/>
                            </p:stCondLst>
                            <p:childTnLst>
                              <p:par>
                                <p:cTn id="53" presetID="4" presetClass="entr" presetSubtype="16" fill="hold" grpId="0" nodeType="afterEffect">
                                  <p:stCondLst>
                                    <p:cond delay="0"/>
                                  </p:stCondLst>
                                  <p:childTnLst>
                                    <p:set>
                                      <p:cBhvr>
                                        <p:cTn id="54" dur="1" fill="hold">
                                          <p:stCondLst>
                                            <p:cond delay="0"/>
                                          </p:stCondLst>
                                        </p:cTn>
                                        <p:tgtEl>
                                          <p:spTgt spid="306192"/>
                                        </p:tgtEl>
                                        <p:attrNameLst>
                                          <p:attrName>style.visibility</p:attrName>
                                        </p:attrNameLst>
                                      </p:cBhvr>
                                      <p:to>
                                        <p:strVal val="visible"/>
                                      </p:to>
                                    </p:set>
                                    <p:animEffect transition="in" filter="box(in)">
                                      <p:cBhvr>
                                        <p:cTn id="55" dur="1000"/>
                                        <p:tgtEl>
                                          <p:spTgt spid="306192"/>
                                        </p:tgtEl>
                                      </p:cBhvr>
                                    </p:animEffect>
                                  </p:childTnLst>
                                </p:cTn>
                              </p:par>
                            </p:childTnLst>
                          </p:cTn>
                        </p:par>
                        <p:par>
                          <p:cTn id="56" fill="hold">
                            <p:stCondLst>
                              <p:cond delay="3000"/>
                            </p:stCondLst>
                            <p:childTnLst>
                              <p:par>
                                <p:cTn id="57" presetID="10" presetClass="entr" presetSubtype="0" fill="hold" grpId="0" nodeType="afterEffect">
                                  <p:stCondLst>
                                    <p:cond delay="500"/>
                                  </p:stCondLst>
                                  <p:childTnLst>
                                    <p:set>
                                      <p:cBhvr>
                                        <p:cTn id="58" dur="1" fill="hold">
                                          <p:stCondLst>
                                            <p:cond delay="0"/>
                                          </p:stCondLst>
                                        </p:cTn>
                                        <p:tgtEl>
                                          <p:spTgt spid="306186"/>
                                        </p:tgtEl>
                                        <p:attrNameLst>
                                          <p:attrName>style.visibility</p:attrName>
                                        </p:attrNameLst>
                                      </p:cBhvr>
                                      <p:to>
                                        <p:strVal val="visible"/>
                                      </p:to>
                                    </p:set>
                                    <p:animEffect transition="in" filter="fade">
                                      <p:cBhvr>
                                        <p:cTn id="59" dur="2000"/>
                                        <p:tgtEl>
                                          <p:spTgt spid="30618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06183"/>
                                        </p:tgtEl>
                                        <p:attrNameLst>
                                          <p:attrName>style.visibility</p:attrName>
                                        </p:attrNameLst>
                                      </p:cBhvr>
                                      <p:to>
                                        <p:strVal val="visible"/>
                                      </p:to>
                                    </p:set>
                                    <p:animEffect transition="in" filter="fade">
                                      <p:cBhvr>
                                        <p:cTn id="64" dur="2000"/>
                                        <p:tgtEl>
                                          <p:spTgt spid="306183"/>
                                        </p:tgtEl>
                                      </p:cBhvr>
                                    </p:animEffect>
                                  </p:childTnLst>
                                </p:cTn>
                              </p:par>
                            </p:childTnLst>
                          </p:cTn>
                        </p:par>
                        <p:par>
                          <p:cTn id="65" fill="hold">
                            <p:stCondLst>
                              <p:cond delay="2000"/>
                            </p:stCondLst>
                            <p:childTnLst>
                              <p:par>
                                <p:cTn id="66" presetID="1" presetClass="entr" presetSubtype="0" fill="hold" grpId="2" nodeType="afterEffect">
                                  <p:stCondLst>
                                    <p:cond delay="0"/>
                                  </p:stCondLst>
                                  <p:childTnLst>
                                    <p:set>
                                      <p:cBhvr>
                                        <p:cTn id="67" dur="1" fill="hold">
                                          <p:stCondLst>
                                            <p:cond delay="0"/>
                                          </p:stCondLst>
                                        </p:cTn>
                                        <p:tgtEl>
                                          <p:spTgt spid="306187"/>
                                        </p:tgtEl>
                                        <p:attrNameLst>
                                          <p:attrName>style.visibility</p:attrName>
                                        </p:attrNameLst>
                                      </p:cBhvr>
                                      <p:to>
                                        <p:strVal val="visible"/>
                                      </p:to>
                                    </p:set>
                                  </p:childTnLst>
                                </p:cTn>
                              </p:par>
                              <p:par>
                                <p:cTn id="68" presetID="1" presetClass="entr" presetSubtype="0" fill="hold" grpId="2" nodeType="withEffect">
                                  <p:stCondLst>
                                    <p:cond delay="0"/>
                                  </p:stCondLst>
                                  <p:childTnLst>
                                    <p:set>
                                      <p:cBhvr>
                                        <p:cTn id="69" dur="1" fill="hold">
                                          <p:stCondLst>
                                            <p:cond delay="0"/>
                                          </p:stCondLst>
                                        </p:cTn>
                                        <p:tgtEl>
                                          <p:spTgt spid="306185"/>
                                        </p:tgtEl>
                                        <p:attrNameLst>
                                          <p:attrName>style.visibility</p:attrName>
                                        </p:attrNameLst>
                                      </p:cBhvr>
                                      <p:to>
                                        <p:strVal val="visible"/>
                                      </p:to>
                                    </p:set>
                                  </p:childTnLst>
                                </p:cTn>
                              </p:par>
                              <p:par>
                                <p:cTn id="70" presetID="1" presetClass="entr" presetSubtype="0" fill="hold" grpId="2" nodeType="withEffect">
                                  <p:stCondLst>
                                    <p:cond delay="0"/>
                                  </p:stCondLst>
                                  <p:childTnLst>
                                    <p:set>
                                      <p:cBhvr>
                                        <p:cTn id="71" dur="1" fill="hold">
                                          <p:stCondLst>
                                            <p:cond delay="0"/>
                                          </p:stCondLst>
                                        </p:cTn>
                                        <p:tgtEl>
                                          <p:spTgt spid="306190"/>
                                        </p:tgtEl>
                                        <p:attrNameLst>
                                          <p:attrName>style.visibility</p:attrName>
                                        </p:attrNameLst>
                                      </p:cBhvr>
                                      <p:to>
                                        <p:strVal val="visible"/>
                                      </p:to>
                                    </p:set>
                                  </p:childTnLst>
                                </p:cTn>
                              </p:par>
                            </p:childTnLst>
                          </p:cTn>
                        </p:par>
                        <p:par>
                          <p:cTn id="72" fill="hold">
                            <p:stCondLst>
                              <p:cond delay="2000"/>
                            </p:stCondLst>
                            <p:childTnLst>
                              <p:par>
                                <p:cTn id="73" presetID="35" presetClass="entr" presetSubtype="0" fill="hold" grpId="0" nodeType="afterEffect">
                                  <p:stCondLst>
                                    <p:cond delay="0"/>
                                  </p:stCondLst>
                                  <p:childTnLst>
                                    <p:set>
                                      <p:cBhvr>
                                        <p:cTn id="74" dur="1" fill="hold">
                                          <p:stCondLst>
                                            <p:cond delay="0"/>
                                          </p:stCondLst>
                                        </p:cTn>
                                        <p:tgtEl>
                                          <p:spTgt spid="306193"/>
                                        </p:tgtEl>
                                        <p:attrNameLst>
                                          <p:attrName>style.visibility</p:attrName>
                                        </p:attrNameLst>
                                      </p:cBhvr>
                                      <p:to>
                                        <p:strVal val="visible"/>
                                      </p:to>
                                    </p:set>
                                    <p:animEffect transition="in" filter="fade">
                                      <p:cBhvr>
                                        <p:cTn id="75" dur="2000"/>
                                        <p:tgtEl>
                                          <p:spTgt spid="306193"/>
                                        </p:tgtEl>
                                      </p:cBhvr>
                                    </p:animEffect>
                                    <p:anim calcmode="lin" valueType="num">
                                      <p:cBhvr>
                                        <p:cTn id="76" dur="2000" fill="hold"/>
                                        <p:tgtEl>
                                          <p:spTgt spid="306193"/>
                                        </p:tgtEl>
                                        <p:attrNameLst>
                                          <p:attrName>style.rotation</p:attrName>
                                        </p:attrNameLst>
                                      </p:cBhvr>
                                      <p:tavLst>
                                        <p:tav tm="0">
                                          <p:val>
                                            <p:fltVal val="720"/>
                                          </p:val>
                                        </p:tav>
                                        <p:tav tm="100000">
                                          <p:val>
                                            <p:fltVal val="0"/>
                                          </p:val>
                                        </p:tav>
                                      </p:tavLst>
                                    </p:anim>
                                    <p:anim calcmode="lin" valueType="num">
                                      <p:cBhvr>
                                        <p:cTn id="77" dur="2000" fill="hold"/>
                                        <p:tgtEl>
                                          <p:spTgt spid="306193"/>
                                        </p:tgtEl>
                                        <p:attrNameLst>
                                          <p:attrName>ppt_h</p:attrName>
                                        </p:attrNameLst>
                                      </p:cBhvr>
                                      <p:tavLst>
                                        <p:tav tm="0">
                                          <p:val>
                                            <p:fltVal val="0"/>
                                          </p:val>
                                        </p:tav>
                                        <p:tav tm="100000">
                                          <p:val>
                                            <p:strVal val="#ppt_h"/>
                                          </p:val>
                                        </p:tav>
                                      </p:tavLst>
                                    </p:anim>
                                    <p:anim calcmode="lin" valueType="num">
                                      <p:cBhvr>
                                        <p:cTn id="78" dur="2000" fill="hold"/>
                                        <p:tgtEl>
                                          <p:spTgt spid="30619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180" grpId="0" animBg="1"/>
      <p:bldP spid="306181" grpId="0" animBg="1"/>
      <p:bldP spid="306182" grpId="0" animBg="1"/>
      <p:bldP spid="306183" grpId="0" animBg="1"/>
      <p:bldP spid="306185" grpId="0"/>
      <p:bldP spid="306185" grpId="1"/>
      <p:bldP spid="306185" grpId="2"/>
      <p:bldP spid="306186" grpId="0"/>
      <p:bldP spid="306187" grpId="0"/>
      <p:bldP spid="306187" grpId="1"/>
      <p:bldP spid="306187" grpId="2"/>
      <p:bldP spid="306189" grpId="0" animBg="1"/>
      <p:bldP spid="306190" grpId="0"/>
      <p:bldP spid="306190" grpId="1"/>
      <p:bldP spid="306190" grpId="2"/>
      <p:bldP spid="306191" grpId="0" animBg="1"/>
      <p:bldP spid="306192" grpId="0" animBg="1"/>
      <p:bldP spid="306193"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80" name="Oval 12"/>
          <p:cNvSpPr>
            <a:spLocks noChangeArrowheads="1"/>
          </p:cNvSpPr>
          <p:nvPr/>
        </p:nvSpPr>
        <p:spPr bwMode="auto">
          <a:xfrm>
            <a:off x="354013" y="1473200"/>
            <a:ext cx="8435975" cy="4711700"/>
          </a:xfrm>
          <a:prstGeom prst="ellipse">
            <a:avLst/>
          </a:prstGeom>
          <a:gradFill rotWithShape="1">
            <a:gsLst>
              <a:gs pos="0">
                <a:srgbClr val="FFFFC1"/>
              </a:gs>
              <a:gs pos="100000">
                <a:srgbClr val="FFFFC1">
                  <a:gamma/>
                  <a:tint val="0"/>
                  <a:invGamma/>
                </a:srgbClr>
              </a:gs>
            </a:gsLst>
            <a:lin ang="2700000" scaled="1"/>
          </a:gradFill>
          <a:ln w="12700">
            <a:solidFill>
              <a:srgbClr val="FF9900"/>
            </a:solidFill>
            <a:prstDash val="sysDot"/>
            <a:round/>
            <a:headEnd/>
            <a:tailEnd/>
          </a:ln>
          <a:effectLst>
            <a:outerShdw dist="107763" dir="8100000" algn="ctr" rotWithShape="0">
              <a:schemeClr val="bg2">
                <a:alpha val="50000"/>
              </a:schemeClr>
            </a:outerShdw>
          </a:effectLst>
        </p:spPr>
        <p:txBody>
          <a:bodyPr wrap="none" anchor="ctr"/>
          <a:lstStyle/>
          <a:p>
            <a:endParaRPr lang="en-US" dirty="0"/>
          </a:p>
        </p:txBody>
      </p:sp>
      <p:sp>
        <p:nvSpPr>
          <p:cNvPr id="237581" name="Text Box 13"/>
          <p:cNvSpPr txBox="1">
            <a:spLocks noChangeArrowheads="1"/>
          </p:cNvSpPr>
          <p:nvPr/>
        </p:nvSpPr>
        <p:spPr bwMode="auto">
          <a:xfrm>
            <a:off x="2641600" y="1593850"/>
            <a:ext cx="386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solidFill>
                  <a:srgbClr val="CC3300"/>
                </a:solidFill>
              </a:rPr>
              <a:t>PORTFOLIO GOVERNANCE</a:t>
            </a:r>
            <a:br>
              <a:rPr lang="en-US" sz="2000" b="1" dirty="0">
                <a:solidFill>
                  <a:srgbClr val="CC3300"/>
                </a:solidFill>
              </a:rPr>
            </a:br>
            <a:r>
              <a:rPr lang="en-US" sz="1600" b="1" dirty="0">
                <a:solidFill>
                  <a:srgbClr val="CC3300"/>
                </a:solidFill>
              </a:rPr>
              <a:t>(Strategic Direction)</a:t>
            </a:r>
          </a:p>
        </p:txBody>
      </p:sp>
      <p:sp>
        <p:nvSpPr>
          <p:cNvPr id="237586" name="AutoShape 18"/>
          <p:cNvSpPr>
            <a:spLocks noChangeArrowheads="1"/>
          </p:cNvSpPr>
          <p:nvPr/>
        </p:nvSpPr>
        <p:spPr bwMode="auto">
          <a:xfrm rot="5400000">
            <a:off x="6491288" y="2659063"/>
            <a:ext cx="9906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6699"/>
          </a:solidFill>
          <a:ln w="9525">
            <a:noFill/>
            <a:miter lim="800000"/>
            <a:headEnd/>
            <a:tailEnd/>
          </a:ln>
          <a:effectLst/>
          <a:scene3d>
            <a:camera prst="orthographicFront">
              <a:rot lat="0" lon="0" rev="0"/>
            </a:camera>
            <a:lightRig rig="glow" dir="t">
              <a:rot lat="0" lon="0" rev="4800000"/>
            </a:lightRig>
          </a:scene3d>
          <a:sp3d prstMaterial="matte">
            <a:bevelT w="127000" h="63500"/>
          </a:sp3d>
          <a:extLst/>
        </p:spPr>
        <p:txBody>
          <a:bodyPr wrap="none" anchor="ctr"/>
          <a:lstStyle/>
          <a:p>
            <a:endParaRPr lang="en-US" dirty="0"/>
          </a:p>
        </p:txBody>
      </p:sp>
      <p:sp>
        <p:nvSpPr>
          <p:cNvPr id="237587" name="AutoShape 19"/>
          <p:cNvSpPr>
            <a:spLocks noChangeArrowheads="1"/>
          </p:cNvSpPr>
          <p:nvPr/>
        </p:nvSpPr>
        <p:spPr bwMode="auto">
          <a:xfrm rot="10800000">
            <a:off x="6348413" y="4724400"/>
            <a:ext cx="9906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6699"/>
          </a:solidFill>
          <a:ln w="9525">
            <a:noFill/>
            <a:miter lim="800000"/>
            <a:headEnd/>
            <a:tailEnd/>
          </a:ln>
          <a:effectLst/>
          <a:scene3d>
            <a:camera prst="orthographicFront">
              <a:rot lat="0" lon="0" rev="0"/>
            </a:camera>
            <a:lightRig rig="glow" dir="t">
              <a:rot lat="0" lon="0" rev="4800000"/>
            </a:lightRig>
          </a:scene3d>
          <a:sp3d prstMaterial="matte">
            <a:bevelT w="127000" h="63500"/>
          </a:sp3d>
          <a:extLst/>
        </p:spPr>
        <p:txBody>
          <a:bodyPr wrap="none" anchor="ctr"/>
          <a:lstStyle/>
          <a:p>
            <a:endParaRPr lang="en-US" dirty="0"/>
          </a:p>
        </p:txBody>
      </p:sp>
      <p:sp>
        <p:nvSpPr>
          <p:cNvPr id="237588" name="AutoShape 20"/>
          <p:cNvSpPr>
            <a:spLocks noChangeArrowheads="1"/>
          </p:cNvSpPr>
          <p:nvPr/>
        </p:nvSpPr>
        <p:spPr bwMode="auto">
          <a:xfrm rot="16200000">
            <a:off x="1830388" y="4667250"/>
            <a:ext cx="9906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6699"/>
          </a:solidFill>
          <a:ln w="9525">
            <a:noFill/>
            <a:miter lim="800000"/>
            <a:headEnd/>
            <a:tailEnd/>
          </a:ln>
          <a:effectLst/>
          <a:scene3d>
            <a:camera prst="orthographicFront">
              <a:rot lat="0" lon="0" rev="0"/>
            </a:camera>
            <a:lightRig rig="glow" dir="t">
              <a:rot lat="0" lon="0" rev="4800000"/>
            </a:lightRig>
          </a:scene3d>
          <a:sp3d prstMaterial="matte">
            <a:bevelT w="127000" h="63500"/>
          </a:sp3d>
          <a:extLst/>
        </p:spPr>
        <p:txBody>
          <a:bodyPr wrap="none" anchor="ctr"/>
          <a:lstStyle/>
          <a:p>
            <a:endParaRPr lang="en-US" dirty="0"/>
          </a:p>
        </p:txBody>
      </p:sp>
      <p:sp>
        <p:nvSpPr>
          <p:cNvPr id="237589" name="AutoShape 21"/>
          <p:cNvSpPr>
            <a:spLocks noChangeArrowheads="1"/>
          </p:cNvSpPr>
          <p:nvPr/>
        </p:nvSpPr>
        <p:spPr bwMode="auto">
          <a:xfrm>
            <a:off x="1944688" y="2597150"/>
            <a:ext cx="990600" cy="990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666699"/>
          </a:solidFill>
          <a:ln w="9525">
            <a:noFill/>
            <a:miter lim="800000"/>
            <a:headEnd/>
            <a:tailEnd/>
          </a:ln>
          <a:effectLst/>
          <a:scene3d>
            <a:camera prst="orthographicFront">
              <a:rot lat="0" lon="0" rev="0"/>
            </a:camera>
            <a:lightRig rig="glow" dir="t">
              <a:rot lat="0" lon="0" rev="4800000"/>
            </a:lightRig>
          </a:scene3d>
          <a:sp3d prstMaterial="matte">
            <a:bevelT w="127000" h="63500"/>
          </a:sp3d>
          <a:extLst/>
        </p:spPr>
        <p:txBody>
          <a:bodyPr wrap="none" anchor="ctr"/>
          <a:lstStyle/>
          <a:p>
            <a:endParaRPr lang="en-US" dirty="0"/>
          </a:p>
        </p:txBody>
      </p:sp>
      <p:sp>
        <p:nvSpPr>
          <p:cNvPr id="237590" name="Text Box 22"/>
          <p:cNvSpPr txBox="1">
            <a:spLocks noChangeArrowheads="1"/>
          </p:cNvSpPr>
          <p:nvPr/>
        </p:nvSpPr>
        <p:spPr bwMode="auto">
          <a:xfrm>
            <a:off x="334963" y="714375"/>
            <a:ext cx="8605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dirty="0"/>
              <a:t>A good governance structure is central to making PPM work. </a:t>
            </a:r>
          </a:p>
        </p:txBody>
      </p:sp>
      <p:sp>
        <p:nvSpPr>
          <p:cNvPr id="237592" name="AutoShape 24"/>
          <p:cNvSpPr>
            <a:spLocks noChangeArrowheads="1"/>
          </p:cNvSpPr>
          <p:nvPr/>
        </p:nvSpPr>
        <p:spPr bwMode="auto">
          <a:xfrm>
            <a:off x="3373438" y="2484438"/>
            <a:ext cx="2559050" cy="661987"/>
          </a:xfrm>
          <a:prstGeom prst="roundRect">
            <a:avLst>
              <a:gd name="adj" fmla="val 16667"/>
            </a:avLst>
          </a:prstGeom>
          <a:gradFill rotWithShape="1">
            <a:gsLst>
              <a:gs pos="0">
                <a:srgbClr val="3366FF">
                  <a:alpha val="75000"/>
                </a:srgbClr>
              </a:gs>
              <a:gs pos="100000">
                <a:srgbClr val="3366FF">
                  <a:gamma/>
                  <a:shade val="46275"/>
                  <a:invGamma/>
                </a:srgbClr>
              </a:gs>
            </a:gsLst>
            <a:lin ang="2700000" scaled="1"/>
          </a:gradFill>
          <a:ln w="222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600" b="1" dirty="0">
                <a:solidFill>
                  <a:schemeClr val="bg1"/>
                </a:solidFill>
                <a:latin typeface="Arial" pitchFamily="34" charset="0"/>
                <a:cs typeface="Arial" pitchFamily="34" charset="0"/>
              </a:rPr>
              <a:t>Select the Right </a:t>
            </a:r>
            <a:br>
              <a:rPr lang="en-US" sz="1600" b="1" dirty="0">
                <a:solidFill>
                  <a:schemeClr val="bg1"/>
                </a:solidFill>
                <a:latin typeface="Arial" pitchFamily="34" charset="0"/>
                <a:cs typeface="Arial" pitchFamily="34" charset="0"/>
              </a:rPr>
            </a:br>
            <a:r>
              <a:rPr lang="en-US" sz="1600" b="1" dirty="0">
                <a:solidFill>
                  <a:schemeClr val="bg1"/>
                </a:solidFill>
                <a:latin typeface="Arial" pitchFamily="34" charset="0"/>
                <a:cs typeface="Arial" pitchFamily="34" charset="0"/>
              </a:rPr>
              <a:t>Projects</a:t>
            </a:r>
          </a:p>
        </p:txBody>
      </p:sp>
      <p:sp>
        <p:nvSpPr>
          <p:cNvPr id="237593" name="AutoShape 25"/>
          <p:cNvSpPr>
            <a:spLocks noChangeArrowheads="1"/>
          </p:cNvSpPr>
          <p:nvPr/>
        </p:nvSpPr>
        <p:spPr bwMode="auto">
          <a:xfrm>
            <a:off x="6186488" y="3811588"/>
            <a:ext cx="2011362" cy="661987"/>
          </a:xfrm>
          <a:prstGeom prst="roundRect">
            <a:avLst>
              <a:gd name="adj" fmla="val 16667"/>
            </a:avLst>
          </a:prstGeom>
          <a:gradFill rotWithShape="1">
            <a:gsLst>
              <a:gs pos="0">
                <a:srgbClr val="FF0000">
                  <a:alpha val="75000"/>
                </a:srgbClr>
              </a:gs>
              <a:gs pos="100000">
                <a:srgbClr val="FF0000">
                  <a:gamma/>
                  <a:shade val="46275"/>
                  <a:invGamma/>
                </a:srgbClr>
              </a:gs>
            </a:gsLst>
            <a:lin ang="2700000" scaled="1"/>
          </a:gradFill>
          <a:ln w="222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600" b="1" dirty="0">
                <a:solidFill>
                  <a:schemeClr val="bg1"/>
                </a:solidFill>
                <a:latin typeface="Arial" pitchFamily="34" charset="0"/>
                <a:cs typeface="Arial" pitchFamily="34" charset="0"/>
              </a:rPr>
              <a:t>Optimize the</a:t>
            </a:r>
            <a:br>
              <a:rPr lang="en-US" sz="1600" b="1" dirty="0">
                <a:solidFill>
                  <a:schemeClr val="bg1"/>
                </a:solidFill>
                <a:latin typeface="Arial" pitchFamily="34" charset="0"/>
                <a:cs typeface="Arial" pitchFamily="34" charset="0"/>
              </a:rPr>
            </a:br>
            <a:r>
              <a:rPr lang="en-US" sz="1600" b="1" dirty="0">
                <a:solidFill>
                  <a:schemeClr val="bg1"/>
                </a:solidFill>
                <a:latin typeface="Arial" pitchFamily="34" charset="0"/>
                <a:cs typeface="Arial" pitchFamily="34" charset="0"/>
              </a:rPr>
              <a:t>Portfolio</a:t>
            </a:r>
          </a:p>
        </p:txBody>
      </p:sp>
      <p:sp>
        <p:nvSpPr>
          <p:cNvPr id="237594" name="AutoShape 26"/>
          <p:cNvSpPr>
            <a:spLocks noChangeArrowheads="1"/>
          </p:cNvSpPr>
          <p:nvPr/>
        </p:nvSpPr>
        <p:spPr bwMode="auto">
          <a:xfrm>
            <a:off x="1085850" y="3811588"/>
            <a:ext cx="2011363" cy="661987"/>
          </a:xfrm>
          <a:prstGeom prst="roundRect">
            <a:avLst>
              <a:gd name="adj" fmla="val 16667"/>
            </a:avLst>
          </a:prstGeom>
          <a:gradFill rotWithShape="1">
            <a:gsLst>
              <a:gs pos="0">
                <a:srgbClr val="FF9900">
                  <a:alpha val="75000"/>
                </a:srgbClr>
              </a:gs>
              <a:gs pos="100000">
                <a:srgbClr val="FF9900">
                  <a:gamma/>
                  <a:shade val="46275"/>
                  <a:invGamma/>
                </a:srgbClr>
              </a:gs>
            </a:gsLst>
            <a:lin ang="2700000" scaled="1"/>
          </a:gradFill>
          <a:ln w="222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600" b="1" dirty="0">
                <a:solidFill>
                  <a:schemeClr val="bg1"/>
                </a:solidFill>
                <a:latin typeface="Arial" pitchFamily="34" charset="0"/>
                <a:cs typeface="Arial" pitchFamily="34" charset="0"/>
              </a:rPr>
              <a:t>Mature the</a:t>
            </a:r>
            <a:br>
              <a:rPr lang="en-US" sz="1600" b="1" dirty="0">
                <a:solidFill>
                  <a:schemeClr val="bg1"/>
                </a:solidFill>
                <a:latin typeface="Arial" pitchFamily="34" charset="0"/>
                <a:cs typeface="Arial" pitchFamily="34" charset="0"/>
              </a:rPr>
            </a:br>
            <a:r>
              <a:rPr lang="en-US" sz="1600" b="1" dirty="0">
                <a:solidFill>
                  <a:schemeClr val="bg1"/>
                </a:solidFill>
                <a:latin typeface="Arial" pitchFamily="34" charset="0"/>
                <a:cs typeface="Arial" pitchFamily="34" charset="0"/>
              </a:rPr>
              <a:t>Portfolio Processes</a:t>
            </a:r>
          </a:p>
        </p:txBody>
      </p:sp>
      <p:sp>
        <p:nvSpPr>
          <p:cNvPr id="237595" name="AutoShape 27"/>
          <p:cNvSpPr>
            <a:spLocks noChangeArrowheads="1"/>
          </p:cNvSpPr>
          <p:nvPr/>
        </p:nvSpPr>
        <p:spPr bwMode="auto">
          <a:xfrm>
            <a:off x="3373438" y="5116513"/>
            <a:ext cx="2559050" cy="661987"/>
          </a:xfrm>
          <a:prstGeom prst="roundRect">
            <a:avLst>
              <a:gd name="adj" fmla="val 16667"/>
            </a:avLst>
          </a:prstGeom>
          <a:gradFill rotWithShape="1">
            <a:gsLst>
              <a:gs pos="0">
                <a:srgbClr val="008000">
                  <a:alpha val="75000"/>
                </a:srgbClr>
              </a:gs>
              <a:gs pos="100000">
                <a:srgbClr val="008000">
                  <a:gamma/>
                  <a:shade val="46275"/>
                  <a:invGamma/>
                </a:srgbClr>
              </a:gs>
            </a:gsLst>
            <a:lin ang="2700000" scaled="1"/>
          </a:gradFill>
          <a:ln w="349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a:r>
              <a:rPr lang="en-US" sz="1600" b="1" dirty="0">
                <a:solidFill>
                  <a:schemeClr val="bg1"/>
                </a:solidFill>
                <a:latin typeface="Arial" pitchFamily="34" charset="0"/>
                <a:cs typeface="Arial" pitchFamily="34" charset="0"/>
              </a:rPr>
              <a:t>Protect the</a:t>
            </a:r>
            <a:br>
              <a:rPr lang="en-US" sz="1600" b="1" dirty="0">
                <a:solidFill>
                  <a:schemeClr val="bg1"/>
                </a:solidFill>
                <a:latin typeface="Arial" pitchFamily="34" charset="0"/>
                <a:cs typeface="Arial" pitchFamily="34" charset="0"/>
              </a:rPr>
            </a:br>
            <a:r>
              <a:rPr lang="en-US" sz="1600" b="1" dirty="0">
                <a:solidFill>
                  <a:schemeClr val="bg1"/>
                </a:solidFill>
                <a:latin typeface="Arial" pitchFamily="34" charset="0"/>
                <a:cs typeface="Arial" pitchFamily="34" charset="0"/>
              </a:rPr>
              <a:t>Portfolio’s Value</a:t>
            </a:r>
          </a:p>
        </p:txBody>
      </p:sp>
      <p:sp>
        <p:nvSpPr>
          <p:cNvPr id="237591" name="Text Box 23"/>
          <p:cNvSpPr txBox="1">
            <a:spLocks noChangeArrowheads="1"/>
          </p:cNvSpPr>
          <p:nvPr/>
        </p:nvSpPr>
        <p:spPr bwMode="auto">
          <a:xfrm>
            <a:off x="3222625" y="3486150"/>
            <a:ext cx="28606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000" b="1" dirty="0"/>
              <a:t>“Portfolio management without governance is an empty concept.” </a:t>
            </a:r>
            <a:endParaRPr lang="en-US" sz="2000" dirty="0"/>
          </a:p>
        </p:txBody>
      </p:sp>
    </p:spTree>
    <p:extLst>
      <p:ext uri="{BB962C8B-B14F-4D97-AF65-F5344CB8AC3E}">
        <p14:creationId xmlns:p14="http://schemas.microsoft.com/office/powerpoint/2010/main" val="2696093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7591"/>
                                        </p:tgtEl>
                                        <p:attrNameLst>
                                          <p:attrName>style.visibility</p:attrName>
                                        </p:attrNameLst>
                                      </p:cBhvr>
                                      <p:to>
                                        <p:strVal val="visible"/>
                                      </p:to>
                                    </p:set>
                                    <p:animEffect transition="in" filter="fade">
                                      <p:cBhvr>
                                        <p:cTn id="7" dur="2000"/>
                                        <p:tgtEl>
                                          <p:spTgt spid="237591"/>
                                        </p:tgtEl>
                                      </p:cBhvr>
                                    </p:animEffect>
                                  </p:childTnLst>
                                </p:cTn>
                              </p:par>
                            </p:childTnLst>
                          </p:cTn>
                        </p:par>
                        <p:par>
                          <p:cTn id="8" fill="hold" nodeType="afterGroup">
                            <p:stCondLst>
                              <p:cond delay="2000"/>
                            </p:stCondLst>
                            <p:childTnLst>
                              <p:par>
                                <p:cTn id="9" presetID="6" presetClass="emph" presetSubtype="0" fill="hold" grpId="1" nodeType="afterEffect">
                                  <p:stCondLst>
                                    <p:cond delay="0"/>
                                  </p:stCondLst>
                                  <p:childTnLst>
                                    <p:animScale>
                                      <p:cBhvr>
                                        <p:cTn id="10" dur="1000" fill="hold"/>
                                        <p:tgtEl>
                                          <p:spTgt spid="23759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91" grpId="0"/>
      <p:bldP spid="237591"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143000"/>
            <a:ext cx="5334000" cy="769441"/>
          </a:xfrm>
          <a:prstGeom prst="rect">
            <a:avLst/>
          </a:prstGeom>
          <a:noFill/>
        </p:spPr>
        <p:txBody>
          <a:bodyPr wrap="square" rtlCol="0">
            <a:spAutoFit/>
          </a:bodyPr>
          <a:lstStyle/>
          <a:p>
            <a:pPr algn="ctr"/>
            <a:r>
              <a:rPr lang="en-US" sz="4400" dirty="0" smtClean="0">
                <a:latin typeface="Arial" pitchFamily="34" charset="0"/>
                <a:cs typeface="Arial" pitchFamily="34" charset="0"/>
              </a:rPr>
              <a:t>Agenda</a:t>
            </a:r>
            <a:endParaRPr lang="en-US" sz="4400" dirty="0">
              <a:latin typeface="Arial" pitchFamily="34" charset="0"/>
              <a:cs typeface="Arial" pitchFamily="34" charset="0"/>
            </a:endParaRPr>
          </a:p>
        </p:txBody>
      </p:sp>
      <p:sp>
        <p:nvSpPr>
          <p:cNvPr id="3" name="TextBox 2"/>
          <p:cNvSpPr txBox="1"/>
          <p:nvPr/>
        </p:nvSpPr>
        <p:spPr>
          <a:xfrm>
            <a:off x="533400" y="2743199"/>
            <a:ext cx="8229600" cy="2246769"/>
          </a:xfrm>
          <a:prstGeom prst="rect">
            <a:avLst/>
          </a:prstGeom>
          <a:noFill/>
        </p:spPr>
        <p:txBody>
          <a:bodyPr wrap="square" rtlCol="0">
            <a:spAutoFit/>
          </a:bodyPr>
          <a:lstStyle/>
          <a:p>
            <a:pPr marL="457200" indent="-457200">
              <a:buFont typeface="Arial" pitchFamily="34" charset="0"/>
              <a:buChar char="•"/>
            </a:pPr>
            <a:r>
              <a:rPr lang="en-US" sz="2800" dirty="0" smtClean="0">
                <a:solidFill>
                  <a:schemeClr val="bg1">
                    <a:lumMod val="65000"/>
                  </a:schemeClr>
                </a:solidFill>
                <a:latin typeface="Arial" pitchFamily="34" charset="0"/>
                <a:cs typeface="Arial" pitchFamily="34" charset="0"/>
              </a:rPr>
              <a:t>Overview</a:t>
            </a:r>
            <a:r>
              <a:rPr lang="en-US" sz="2800" dirty="0">
                <a:solidFill>
                  <a:schemeClr val="bg1">
                    <a:lumMod val="65000"/>
                  </a:schemeClr>
                </a:solidFill>
                <a:latin typeface="Arial" pitchFamily="34" charset="0"/>
                <a:cs typeface="Arial" pitchFamily="34" charset="0"/>
              </a:rPr>
              <a:t> </a:t>
            </a:r>
            <a:r>
              <a:rPr lang="en-US" sz="2800" dirty="0" smtClean="0">
                <a:solidFill>
                  <a:schemeClr val="bg1">
                    <a:lumMod val="65000"/>
                  </a:schemeClr>
                </a:solidFill>
                <a:latin typeface="Arial" pitchFamily="34" charset="0"/>
                <a:cs typeface="Arial" pitchFamily="34" charset="0"/>
              </a:rPr>
              <a:t>of Portfolio Management</a:t>
            </a:r>
          </a:p>
          <a:p>
            <a:pPr marL="457200" indent="-457200">
              <a:buFont typeface="Arial" pitchFamily="34" charset="0"/>
              <a:buChar char="•"/>
            </a:pPr>
            <a:r>
              <a:rPr lang="en-US" sz="2800" dirty="0">
                <a:latin typeface="Arial" pitchFamily="34" charset="0"/>
                <a:cs typeface="Arial" pitchFamily="34" charset="0"/>
              </a:rPr>
              <a:t>Project Criticality and Portfolio </a:t>
            </a:r>
            <a:r>
              <a:rPr lang="en-US" sz="2800" dirty="0" smtClean="0">
                <a:latin typeface="Arial" pitchFamily="34" charset="0"/>
                <a:cs typeface="Arial" pitchFamily="34" charset="0"/>
              </a:rPr>
              <a:t>Magnitude</a:t>
            </a:r>
          </a:p>
          <a:p>
            <a:pPr marL="457200" indent="-457200">
              <a:buFont typeface="Arial" pitchFamily="34" charset="0"/>
              <a:buChar char="•"/>
            </a:pPr>
            <a:r>
              <a:rPr lang="en-US" sz="2800" dirty="0" smtClean="0">
                <a:solidFill>
                  <a:schemeClr val="bg1">
                    <a:lumMod val="65000"/>
                  </a:schemeClr>
                </a:solidFill>
                <a:latin typeface="Arial" pitchFamily="34" charset="0"/>
                <a:cs typeface="Arial" pitchFamily="34" charset="0"/>
              </a:rPr>
              <a:t>Accountability Framework</a:t>
            </a:r>
          </a:p>
          <a:p>
            <a:pPr marL="457200" indent="-457200">
              <a:buFont typeface="Arial" pitchFamily="34" charset="0"/>
              <a:buChar char="•"/>
            </a:pPr>
            <a:r>
              <a:rPr lang="en-US" sz="2800" dirty="0" smtClean="0">
                <a:solidFill>
                  <a:schemeClr val="bg1">
                    <a:lumMod val="65000"/>
                  </a:schemeClr>
                </a:solidFill>
                <a:latin typeface="Arial" pitchFamily="34" charset="0"/>
                <a:cs typeface="Arial" pitchFamily="34" charset="0"/>
              </a:rPr>
              <a:t>Examples</a:t>
            </a:r>
          </a:p>
          <a:p>
            <a:pPr marL="457200" indent="-457200">
              <a:buFont typeface="Arial" pitchFamily="34" charset="0"/>
              <a:buChar char="•"/>
            </a:pPr>
            <a:r>
              <a:rPr lang="en-US" sz="2800" dirty="0" smtClean="0">
                <a:solidFill>
                  <a:schemeClr val="bg1">
                    <a:lumMod val="65000"/>
                  </a:schemeClr>
                </a:solidFill>
                <a:latin typeface="Arial" pitchFamily="34" charset="0"/>
                <a:cs typeface="Arial" pitchFamily="34" charset="0"/>
              </a:rPr>
              <a:t>Q&amp;R</a:t>
            </a:r>
            <a:endParaRPr lang="en-US" sz="2800"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1965699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4417" y="3802444"/>
            <a:ext cx="7375161" cy="1815882"/>
          </a:xfrm>
          <a:prstGeom prst="rect">
            <a:avLst/>
          </a:prstGeom>
          <a:noFill/>
        </p:spPr>
        <p:txBody>
          <a:bodyPr wrap="square" rtlCol="0">
            <a:spAutoFit/>
          </a:bodyPr>
          <a:lstStyle/>
          <a:p>
            <a:r>
              <a:rPr lang="en-US" sz="2800" b="1" dirty="0" smtClean="0">
                <a:latin typeface="Arial" pitchFamily="34" charset="0"/>
                <a:cs typeface="Arial" pitchFamily="34" charset="0"/>
              </a:rPr>
              <a:t>Portfolio Magnitude</a:t>
            </a:r>
            <a:r>
              <a:rPr lang="en-US" sz="2800" dirty="0">
                <a:latin typeface="Arial" pitchFamily="34" charset="0"/>
                <a:cs typeface="Arial" pitchFamily="34" charset="0"/>
              </a:rPr>
              <a:t>: </a:t>
            </a:r>
            <a:r>
              <a:rPr lang="en-US" sz="2800" dirty="0" smtClean="0">
                <a:latin typeface="Arial" pitchFamily="34" charset="0"/>
                <a:cs typeface="Arial" pitchFamily="34" charset="0"/>
              </a:rPr>
              <a:t>Portfolio breadth</a:t>
            </a:r>
            <a:endParaRPr lang="en-US" sz="1050" dirty="0" smtClean="0">
              <a:latin typeface="Arial" pitchFamily="34" charset="0"/>
              <a:cs typeface="Arial" pitchFamily="34" charset="0"/>
            </a:endParaRPr>
          </a:p>
          <a:p>
            <a:endParaRPr lang="en-US" sz="1000" dirty="0">
              <a:latin typeface="Arial" pitchFamily="34" charset="0"/>
              <a:cs typeface="Arial" pitchFamily="34" charset="0"/>
            </a:endParaRPr>
          </a:p>
          <a:p>
            <a:r>
              <a:rPr lang="en-US" sz="2400" dirty="0" smtClean="0">
                <a:latin typeface="Arial" pitchFamily="34" charset="0"/>
                <a:cs typeface="Arial" pitchFamily="34" charset="0"/>
              </a:rPr>
              <a:t>(</a:t>
            </a:r>
            <a:r>
              <a:rPr lang="en-US" sz="2400" u="sng" dirty="0" smtClean="0">
                <a:latin typeface="Arial" pitchFamily="34" charset="0"/>
                <a:cs typeface="Arial" pitchFamily="34" charset="0"/>
              </a:rPr>
              <a:t>Examples</a:t>
            </a:r>
            <a:r>
              <a:rPr lang="en-US" sz="2400" dirty="0" smtClean="0">
                <a:latin typeface="Arial" pitchFamily="34" charset="0"/>
                <a:cs typeface="Arial" pitchFamily="34" charset="0"/>
              </a:rPr>
              <a:t>: factors </a:t>
            </a:r>
            <a:r>
              <a:rPr lang="en-US" sz="2400" dirty="0">
                <a:latin typeface="Arial" pitchFamily="34" charset="0"/>
                <a:cs typeface="Arial" pitchFamily="34" charset="0"/>
              </a:rPr>
              <a:t>such as budget, total human resources, breadth of organization/portfolio </a:t>
            </a:r>
            <a:r>
              <a:rPr lang="en-US" sz="2400" dirty="0" smtClean="0">
                <a:latin typeface="Arial" pitchFamily="34" charset="0"/>
                <a:cs typeface="Arial" pitchFamily="34" charset="0"/>
              </a:rPr>
              <a:t>[local</a:t>
            </a:r>
            <a:r>
              <a:rPr lang="en-US" sz="2400" dirty="0">
                <a:latin typeface="Arial" pitchFamily="34" charset="0"/>
                <a:cs typeface="Arial" pitchFamily="34" charset="0"/>
              </a:rPr>
              <a:t>, regional, national, international, business </a:t>
            </a:r>
            <a:r>
              <a:rPr lang="en-US" sz="2400" dirty="0" smtClean="0">
                <a:latin typeface="Arial" pitchFamily="34" charset="0"/>
                <a:cs typeface="Arial" pitchFamily="34" charset="0"/>
              </a:rPr>
              <a:t>units]).</a:t>
            </a:r>
            <a:endParaRPr lang="en-US" sz="2400" dirty="0">
              <a:latin typeface="Arial" pitchFamily="34" charset="0"/>
              <a:cs typeface="Arial" pitchFamily="34" charset="0"/>
            </a:endParaRPr>
          </a:p>
        </p:txBody>
      </p:sp>
      <p:sp>
        <p:nvSpPr>
          <p:cNvPr id="3" name="TextBox 2"/>
          <p:cNvSpPr txBox="1"/>
          <p:nvPr/>
        </p:nvSpPr>
        <p:spPr>
          <a:xfrm>
            <a:off x="884419" y="1040488"/>
            <a:ext cx="7702020" cy="2162130"/>
          </a:xfrm>
          <a:prstGeom prst="rect">
            <a:avLst/>
          </a:prstGeom>
          <a:noFill/>
        </p:spPr>
        <p:txBody>
          <a:bodyPr wrap="square" rtlCol="0">
            <a:spAutoFit/>
          </a:bodyPr>
          <a:lstStyle/>
          <a:p>
            <a:r>
              <a:rPr lang="en-US" sz="2800" b="1" dirty="0" smtClean="0">
                <a:latin typeface="Arial" pitchFamily="34" charset="0"/>
                <a:cs typeface="Arial" pitchFamily="34" charset="0"/>
              </a:rPr>
              <a:t>Project Criticality</a:t>
            </a:r>
            <a:r>
              <a:rPr lang="en-US" sz="2800" dirty="0" smtClean="0">
                <a:latin typeface="Arial" pitchFamily="34" charset="0"/>
                <a:cs typeface="Arial" pitchFamily="34" charset="0"/>
              </a:rPr>
              <a:t>: Project importance</a:t>
            </a:r>
            <a:endParaRPr lang="en-US" sz="1100" dirty="0" smtClean="0">
              <a:latin typeface="Arial" pitchFamily="34" charset="0"/>
              <a:cs typeface="Arial" pitchFamily="34" charset="0"/>
            </a:endParaRPr>
          </a:p>
          <a:p>
            <a:endParaRPr lang="en-US" sz="1050" dirty="0" smtClean="0">
              <a:latin typeface="Arial" pitchFamily="34" charset="0"/>
              <a:cs typeface="Arial" pitchFamily="34" charset="0"/>
            </a:endParaRPr>
          </a:p>
          <a:p>
            <a:r>
              <a:rPr lang="en-US" sz="2400" dirty="0" smtClean="0">
                <a:latin typeface="Arial" pitchFamily="34" charset="0"/>
                <a:cs typeface="Arial" pitchFamily="34" charset="0"/>
              </a:rPr>
              <a:t>(</a:t>
            </a:r>
            <a:r>
              <a:rPr lang="en-US" sz="2400" u="sng" dirty="0" smtClean="0">
                <a:latin typeface="Arial" pitchFamily="34" charset="0"/>
                <a:cs typeface="Arial" pitchFamily="34" charset="0"/>
              </a:rPr>
              <a:t>Examples</a:t>
            </a:r>
            <a:r>
              <a:rPr lang="en-US" sz="2400" dirty="0" smtClean="0">
                <a:latin typeface="Arial" pitchFamily="34" charset="0"/>
                <a:cs typeface="Arial" pitchFamily="34" charset="0"/>
              </a:rPr>
              <a:t>: degree </a:t>
            </a:r>
            <a:r>
              <a:rPr lang="en-US" sz="2400" dirty="0">
                <a:latin typeface="Arial" pitchFamily="34" charset="0"/>
                <a:cs typeface="Arial" pitchFamily="34" charset="0"/>
              </a:rPr>
              <a:t>of increasing revenue, importance of strategic execution, </a:t>
            </a:r>
            <a:r>
              <a:rPr lang="en-US" sz="2400" dirty="0" smtClean="0">
                <a:latin typeface="Arial" pitchFamily="34" charset="0"/>
                <a:cs typeface="Arial" pitchFamily="34" charset="0"/>
              </a:rPr>
              <a:t> risk </a:t>
            </a:r>
            <a:r>
              <a:rPr lang="en-US" sz="2400" dirty="0">
                <a:latin typeface="Arial" pitchFamily="34" charset="0"/>
                <a:cs typeface="Arial" pitchFamily="34" charset="0"/>
              </a:rPr>
              <a:t>of failure, risk of not doing the project, financial ramifications, critical </a:t>
            </a:r>
            <a:r>
              <a:rPr lang="en-US" sz="2400" dirty="0" smtClean="0">
                <a:latin typeface="Arial" pitchFamily="34" charset="0"/>
                <a:cs typeface="Arial" pitchFamily="34" charset="0"/>
              </a:rPr>
              <a:t>dependencies.)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00184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twashin\Local Settings\Temporary Internet Files\Content.IE5\DCGEKRJU\MC900440389[1].png"/>
          <p:cNvPicPr>
            <a:picLocks noChangeAspect="1" noChangeArrowheads="1"/>
          </p:cNvPicPr>
          <p:nvPr/>
        </p:nvPicPr>
        <p:blipFill rotWithShape="1">
          <a:blip r:embed="rId3">
            <a:extLst>
              <a:ext uri="{28A0092B-C50C-407E-A947-70E740481C1C}">
                <a14:useLocalDpi xmlns:a14="http://schemas.microsoft.com/office/drawing/2010/main" val="0"/>
              </a:ext>
            </a:extLst>
          </a:blip>
          <a:srcRect t="31495" b="13518"/>
          <a:stretch/>
        </p:blipFill>
        <p:spPr bwMode="auto">
          <a:xfrm>
            <a:off x="2701679" y="4253708"/>
            <a:ext cx="3305222" cy="18174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descr="C:\Documents and Settings\twashin\Local Settings\Temporary Internet Files\Content.IE5\KQE0QFML\MC900434820[1].png"/>
          <p:cNvPicPr>
            <a:picLocks noChangeAspect="1" noChangeArrowheads="1"/>
          </p:cNvPicPr>
          <p:nvPr/>
        </p:nvPicPr>
        <p:blipFill rotWithShape="1">
          <a:blip r:embed="rId4">
            <a:extLst>
              <a:ext uri="{28A0092B-C50C-407E-A947-70E740481C1C}">
                <a14:useLocalDpi xmlns:a14="http://schemas.microsoft.com/office/drawing/2010/main" val="0"/>
              </a:ext>
            </a:extLst>
          </a:blip>
          <a:srcRect t="20884"/>
          <a:stretch/>
        </p:blipFill>
        <p:spPr bwMode="auto">
          <a:xfrm>
            <a:off x="5483953" y="2023268"/>
            <a:ext cx="2322567" cy="183753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C:\Documents and Settings\twashin\Local Settings\Temporary Internet Files\Content.IE5\CL5HX7CR\MC90033084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37481" y="2023269"/>
            <a:ext cx="1182280" cy="1517844"/>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7481" y="887104"/>
            <a:ext cx="6469039"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How Much Value Do You Need To Deliver?</a:t>
            </a:r>
            <a:endParaRPr lang="en-US" sz="2400" b="1" dirty="0">
              <a:latin typeface="Arial" pitchFamily="34" charset="0"/>
              <a:cs typeface="Arial" pitchFamily="34" charset="0"/>
            </a:endParaRPr>
          </a:p>
        </p:txBody>
      </p:sp>
      <p:sp>
        <p:nvSpPr>
          <p:cNvPr id="6" name="TextBox 5"/>
          <p:cNvSpPr txBox="1"/>
          <p:nvPr/>
        </p:nvSpPr>
        <p:spPr>
          <a:xfrm>
            <a:off x="1894114" y="6354112"/>
            <a:ext cx="5355772" cy="400110"/>
          </a:xfrm>
          <a:prstGeom prst="rect">
            <a:avLst/>
          </a:prstGeom>
          <a:noFill/>
          <a:ln w="19050">
            <a:solidFill>
              <a:schemeClr val="tx2">
                <a:lumMod val="75000"/>
              </a:schemeClr>
            </a:solidFill>
          </a:ln>
        </p:spPr>
        <p:txBody>
          <a:bodyPr wrap="square" rtlCol="0">
            <a:spAutoFit/>
          </a:bodyPr>
          <a:lstStyle/>
          <a:p>
            <a:pPr algn="ctr"/>
            <a:r>
              <a:rPr lang="en-US" sz="2000" b="1" i="1" dirty="0" smtClean="0"/>
              <a:t>This will drive the scope of your implementation</a:t>
            </a:r>
            <a:endParaRPr lang="en-US" sz="2000" b="1" i="1" dirty="0"/>
          </a:p>
        </p:txBody>
      </p:sp>
    </p:spTree>
    <p:extLst>
      <p:ext uri="{BB962C8B-B14F-4D97-AF65-F5344CB8AC3E}">
        <p14:creationId xmlns:p14="http://schemas.microsoft.com/office/powerpoint/2010/main" val="93184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124200" y="6405708"/>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b="1" i="1" dirty="0">
                <a:effectLst>
                  <a:outerShdw blurRad="38100" dist="38100" dir="2700000" algn="tl">
                    <a:srgbClr val="C0C0C0"/>
                  </a:outerShdw>
                </a:effectLst>
              </a:rPr>
              <a:t>Project Criticality</a:t>
            </a:r>
          </a:p>
        </p:txBody>
      </p:sp>
      <p:sp>
        <p:nvSpPr>
          <p:cNvPr id="2051" name="Line 6"/>
          <p:cNvSpPr>
            <a:spLocks noChangeShapeType="1"/>
          </p:cNvSpPr>
          <p:nvPr/>
        </p:nvSpPr>
        <p:spPr bwMode="auto">
          <a:xfrm flipV="1">
            <a:off x="1905000" y="1071708"/>
            <a:ext cx="0" cy="525621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 name="Line 7"/>
          <p:cNvSpPr>
            <a:spLocks noChangeShapeType="1"/>
          </p:cNvSpPr>
          <p:nvPr/>
        </p:nvSpPr>
        <p:spPr bwMode="auto">
          <a:xfrm flipV="1">
            <a:off x="1906588" y="6329508"/>
            <a:ext cx="5256212"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53" name="Rectangle 9"/>
          <p:cNvSpPr>
            <a:spLocks noChangeArrowheads="1"/>
          </p:cNvSpPr>
          <p:nvPr/>
        </p:nvSpPr>
        <p:spPr bwMode="auto">
          <a:xfrm>
            <a:off x="1922463" y="1335233"/>
            <a:ext cx="5041900" cy="4981575"/>
          </a:xfrm>
          <a:prstGeom prst="rect">
            <a:avLst/>
          </a:prstGeom>
          <a:gradFill rotWithShape="1">
            <a:gsLst>
              <a:gs pos="0">
                <a:srgbClr val="FFFFFF"/>
              </a:gs>
              <a:gs pos="100000">
                <a:srgbClr val="6666FF"/>
              </a:gs>
            </a:gsLst>
            <a:lin ang="189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dirty="0"/>
          </a:p>
        </p:txBody>
      </p:sp>
      <p:sp>
        <p:nvSpPr>
          <p:cNvPr id="2054" name="Arc 10"/>
          <p:cNvSpPr>
            <a:spLocks/>
          </p:cNvSpPr>
          <p:nvPr/>
        </p:nvSpPr>
        <p:spPr bwMode="auto">
          <a:xfrm>
            <a:off x="1912938" y="5029346"/>
            <a:ext cx="766762" cy="1304925"/>
          </a:xfrm>
          <a:custGeom>
            <a:avLst/>
            <a:gdLst>
              <a:gd name="T0" fmla="*/ 0 w 21600"/>
              <a:gd name="T1" fmla="*/ 0 h 21600"/>
              <a:gd name="T2" fmla="*/ 766762 w 21600"/>
              <a:gd name="T3" fmla="*/ 1304925 h 21600"/>
              <a:gd name="T4" fmla="*/ 0 w 21600"/>
              <a:gd name="T5" fmla="*/ 130492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969696"/>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5" name="Arc 12"/>
          <p:cNvSpPr>
            <a:spLocks/>
          </p:cNvSpPr>
          <p:nvPr/>
        </p:nvSpPr>
        <p:spPr bwMode="auto">
          <a:xfrm>
            <a:off x="1931988" y="3710133"/>
            <a:ext cx="1924050" cy="2609850"/>
          </a:xfrm>
          <a:custGeom>
            <a:avLst/>
            <a:gdLst>
              <a:gd name="T0" fmla="*/ 0 w 21600"/>
              <a:gd name="T1" fmla="*/ 0 h 21600"/>
              <a:gd name="T2" fmla="*/ 1924050 w 21600"/>
              <a:gd name="T3" fmla="*/ 2609850 h 21600"/>
              <a:gd name="T4" fmla="*/ 0 w 21600"/>
              <a:gd name="T5" fmla="*/ 260985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969696"/>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6" name="Arc 13"/>
          <p:cNvSpPr>
            <a:spLocks/>
          </p:cNvSpPr>
          <p:nvPr/>
        </p:nvSpPr>
        <p:spPr bwMode="auto">
          <a:xfrm>
            <a:off x="1917700" y="1646383"/>
            <a:ext cx="4243388" cy="4683125"/>
          </a:xfrm>
          <a:custGeom>
            <a:avLst/>
            <a:gdLst>
              <a:gd name="T0" fmla="*/ 0 w 21600"/>
              <a:gd name="T1" fmla="*/ 0 h 21600"/>
              <a:gd name="T2" fmla="*/ 4243388 w 21600"/>
              <a:gd name="T3" fmla="*/ 4683125 h 21600"/>
              <a:gd name="T4" fmla="*/ 0 w 21600"/>
              <a:gd name="T5" fmla="*/ 468312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969696"/>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57" name="Arc 14"/>
          <p:cNvSpPr>
            <a:spLocks/>
          </p:cNvSpPr>
          <p:nvPr/>
        </p:nvSpPr>
        <p:spPr bwMode="auto">
          <a:xfrm>
            <a:off x="3975100" y="1354283"/>
            <a:ext cx="2984500" cy="4951413"/>
          </a:xfrm>
          <a:custGeom>
            <a:avLst/>
            <a:gdLst>
              <a:gd name="T0" fmla="*/ 867305 w 18964"/>
              <a:gd name="T1" fmla="*/ 0 h 20885"/>
              <a:gd name="T2" fmla="*/ 2984500 w 18964"/>
              <a:gd name="T3" fmla="*/ 2499770 h 20885"/>
              <a:gd name="T4" fmla="*/ 0 w 18964"/>
              <a:gd name="T5" fmla="*/ 4951413 h 20885"/>
              <a:gd name="T6" fmla="*/ 0 60000 65536"/>
              <a:gd name="T7" fmla="*/ 0 60000 65536"/>
              <a:gd name="T8" fmla="*/ 0 60000 65536"/>
            </a:gdLst>
            <a:ahLst/>
            <a:cxnLst>
              <a:cxn ang="T6">
                <a:pos x="T0" y="T1"/>
              </a:cxn>
              <a:cxn ang="T7">
                <a:pos x="T2" y="T3"/>
              </a:cxn>
              <a:cxn ang="T8">
                <a:pos x="T4" y="T5"/>
              </a:cxn>
            </a:cxnLst>
            <a:rect l="0" t="0" r="r" b="b"/>
            <a:pathLst>
              <a:path w="18964" h="20885" fill="none" extrusionOk="0">
                <a:moveTo>
                  <a:pt x="5511" y="-1"/>
                </a:moveTo>
                <a:cubicBezTo>
                  <a:pt x="11254" y="1515"/>
                  <a:pt x="16120" y="5329"/>
                  <a:pt x="18963" y="10544"/>
                </a:cubicBezTo>
              </a:path>
              <a:path w="18964" h="20885" stroke="0" extrusionOk="0">
                <a:moveTo>
                  <a:pt x="5511" y="-1"/>
                </a:moveTo>
                <a:cubicBezTo>
                  <a:pt x="11254" y="1515"/>
                  <a:pt x="16120" y="5329"/>
                  <a:pt x="18963" y="10544"/>
                </a:cubicBezTo>
                <a:lnTo>
                  <a:pt x="0" y="20885"/>
                </a:lnTo>
                <a:lnTo>
                  <a:pt x="5511" y="-1"/>
                </a:lnTo>
                <a:close/>
              </a:path>
            </a:pathLst>
          </a:custGeom>
          <a:noFill/>
          <a:ln w="19050">
            <a:solidFill>
              <a:srgbClr val="80808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065" name="Text Box 17"/>
          <p:cNvSpPr txBox="1">
            <a:spLocks noChangeArrowheads="1"/>
          </p:cNvSpPr>
          <p:nvPr/>
        </p:nvSpPr>
        <p:spPr bwMode="auto">
          <a:xfrm rot="16200000">
            <a:off x="200819" y="3441052"/>
            <a:ext cx="2667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b="1" i="1" dirty="0">
                <a:effectLst>
                  <a:outerShdw blurRad="38100" dist="38100" dir="2700000" algn="tl">
                    <a:srgbClr val="C0C0C0"/>
                  </a:outerShdw>
                </a:effectLst>
              </a:rPr>
              <a:t>Portfolio Magnitude</a:t>
            </a:r>
          </a:p>
        </p:txBody>
      </p:sp>
      <p:sp>
        <p:nvSpPr>
          <p:cNvPr id="2059" name="Text Box 18"/>
          <p:cNvSpPr txBox="1">
            <a:spLocks noChangeArrowheads="1"/>
          </p:cNvSpPr>
          <p:nvPr/>
        </p:nvSpPr>
        <p:spPr bwMode="auto">
          <a:xfrm>
            <a:off x="1397000" y="597046"/>
            <a:ext cx="10096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t>Large Portfolio</a:t>
            </a:r>
          </a:p>
        </p:txBody>
      </p:sp>
      <p:sp>
        <p:nvSpPr>
          <p:cNvPr id="2060" name="Text Box 19"/>
          <p:cNvSpPr txBox="1">
            <a:spLocks noChangeArrowheads="1"/>
          </p:cNvSpPr>
          <p:nvPr/>
        </p:nvSpPr>
        <p:spPr bwMode="auto">
          <a:xfrm>
            <a:off x="7127875" y="5962796"/>
            <a:ext cx="10509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400" b="1" dirty="0"/>
              <a:t>Very Critical Projects</a:t>
            </a:r>
          </a:p>
        </p:txBody>
      </p:sp>
      <p:sp>
        <p:nvSpPr>
          <p:cNvPr id="2068" name="Text Box 20"/>
          <p:cNvSpPr txBox="1">
            <a:spLocks noChangeArrowheads="1"/>
          </p:cNvSpPr>
          <p:nvPr/>
        </p:nvSpPr>
        <p:spPr bwMode="auto">
          <a:xfrm>
            <a:off x="1776413" y="6048521"/>
            <a:ext cx="985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400" b="1" dirty="0">
                <a:effectLst>
                  <a:outerShdw blurRad="38100" dist="38100" dir="2700000" algn="tl">
                    <a:srgbClr val="C0C0C0"/>
                  </a:outerShdw>
                </a:effectLst>
                <a:latin typeface="Calibri" pitchFamily="34" charset="0"/>
              </a:rPr>
              <a:t>Level 1</a:t>
            </a:r>
          </a:p>
        </p:txBody>
      </p:sp>
      <p:sp>
        <p:nvSpPr>
          <p:cNvPr id="2069" name="Text Box 21"/>
          <p:cNvSpPr txBox="1">
            <a:spLocks noChangeArrowheads="1"/>
          </p:cNvSpPr>
          <p:nvPr/>
        </p:nvSpPr>
        <p:spPr bwMode="auto">
          <a:xfrm>
            <a:off x="2773363" y="6048521"/>
            <a:ext cx="985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400" b="1" dirty="0">
                <a:effectLst>
                  <a:outerShdw blurRad="38100" dist="38100" dir="2700000" algn="tl">
                    <a:srgbClr val="C0C0C0"/>
                  </a:outerShdw>
                </a:effectLst>
                <a:latin typeface="Calibri" pitchFamily="34" charset="0"/>
              </a:rPr>
              <a:t>Level 2</a:t>
            </a:r>
          </a:p>
        </p:txBody>
      </p:sp>
      <p:sp>
        <p:nvSpPr>
          <p:cNvPr id="2070" name="Text Box 22"/>
          <p:cNvSpPr txBox="1">
            <a:spLocks noChangeArrowheads="1"/>
          </p:cNvSpPr>
          <p:nvPr/>
        </p:nvSpPr>
        <p:spPr bwMode="auto">
          <a:xfrm>
            <a:off x="4664075" y="6048521"/>
            <a:ext cx="985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400" b="1" dirty="0">
                <a:effectLst>
                  <a:outerShdw blurRad="38100" dist="38100" dir="2700000" algn="tl">
                    <a:srgbClr val="C0C0C0"/>
                  </a:outerShdw>
                </a:effectLst>
                <a:latin typeface="Calibri" pitchFamily="34" charset="0"/>
              </a:rPr>
              <a:t>Level 3</a:t>
            </a:r>
          </a:p>
        </p:txBody>
      </p:sp>
      <p:sp>
        <p:nvSpPr>
          <p:cNvPr id="2071" name="Text Box 23"/>
          <p:cNvSpPr txBox="1">
            <a:spLocks noChangeArrowheads="1"/>
          </p:cNvSpPr>
          <p:nvPr/>
        </p:nvSpPr>
        <p:spPr bwMode="auto">
          <a:xfrm>
            <a:off x="6113463" y="6048521"/>
            <a:ext cx="98583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400" b="1" dirty="0">
                <a:effectLst>
                  <a:outerShdw blurRad="38100" dist="38100" dir="2700000" algn="tl">
                    <a:srgbClr val="C0C0C0"/>
                  </a:outerShdw>
                </a:effectLst>
                <a:latin typeface="Calibri" pitchFamily="34" charset="0"/>
              </a:rPr>
              <a:t>Level 4</a:t>
            </a:r>
          </a:p>
        </p:txBody>
      </p:sp>
      <p:sp>
        <p:nvSpPr>
          <p:cNvPr id="2072" name="Text Box 24"/>
          <p:cNvSpPr txBox="1">
            <a:spLocks noChangeArrowheads="1"/>
          </p:cNvSpPr>
          <p:nvPr/>
        </p:nvSpPr>
        <p:spPr bwMode="auto">
          <a:xfrm>
            <a:off x="5905500" y="1363808"/>
            <a:ext cx="9858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400" b="1" dirty="0">
                <a:effectLst>
                  <a:outerShdw blurRad="38100" dist="38100" dir="2700000" algn="tl">
                    <a:srgbClr val="C0C0C0"/>
                  </a:outerShdw>
                </a:effectLst>
                <a:latin typeface="Calibri" pitchFamily="34" charset="0"/>
              </a:rPr>
              <a:t>Level 5</a:t>
            </a:r>
          </a:p>
        </p:txBody>
      </p:sp>
      <p:grpSp>
        <p:nvGrpSpPr>
          <p:cNvPr id="5" name="Group 4"/>
          <p:cNvGrpSpPr/>
          <p:nvPr/>
        </p:nvGrpSpPr>
        <p:grpSpPr>
          <a:xfrm>
            <a:off x="1917474" y="4775201"/>
            <a:ext cx="2757714" cy="1570636"/>
            <a:chOff x="1917474" y="4775201"/>
            <a:chExt cx="2757714" cy="1570636"/>
          </a:xfrm>
        </p:grpSpPr>
        <p:sp>
          <p:nvSpPr>
            <p:cNvPr id="3" name="Round Single Corner Rectangle 2"/>
            <p:cNvSpPr/>
            <p:nvPr/>
          </p:nvSpPr>
          <p:spPr>
            <a:xfrm>
              <a:off x="1917474" y="4775201"/>
              <a:ext cx="2757714" cy="1570636"/>
            </a:xfrm>
            <a:prstGeom prst="round1Rect">
              <a:avLst>
                <a:gd name="adj" fmla="val 50000"/>
              </a:avLst>
            </a:prstGeom>
            <a:solidFill>
              <a:schemeClr val="accent2">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11300" y="4775201"/>
              <a:ext cx="1770063" cy="253916"/>
            </a:xfrm>
            <a:prstGeom prst="rect">
              <a:avLst/>
            </a:prstGeom>
            <a:noFill/>
          </p:spPr>
          <p:txBody>
            <a:bodyPr wrap="square" rtlCol="0">
              <a:spAutoFit/>
            </a:bodyPr>
            <a:lstStyle/>
            <a:p>
              <a:r>
                <a:rPr lang="en-US" sz="1050" b="1" dirty="0" smtClean="0">
                  <a:solidFill>
                    <a:schemeClr val="accent2">
                      <a:lumMod val="50000"/>
                    </a:schemeClr>
                  </a:solidFill>
                  <a:effectLst>
                    <a:outerShdw blurRad="38100" dist="38100" dir="2700000" algn="tl">
                      <a:srgbClr val="000000">
                        <a:alpha val="43137"/>
                      </a:srgbClr>
                    </a:outerShdw>
                  </a:effectLst>
                </a:rPr>
                <a:t>Manual PPM Process/Tool</a:t>
              </a:r>
              <a:endParaRPr lang="en-US" sz="1050" b="1" dirty="0">
                <a:solidFill>
                  <a:schemeClr val="accent2">
                    <a:lumMod val="50000"/>
                  </a:schemeClr>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9926938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41829" y="706512"/>
            <a:ext cx="7460342"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What is Driving Your PPM Implementation?</a:t>
            </a:r>
            <a:endParaRPr lang="en-US" sz="2400" b="1" dirty="0">
              <a:latin typeface="Arial" pitchFamily="34" charset="0"/>
              <a:cs typeface="Arial" pitchFamily="34" charset="0"/>
            </a:endParaRPr>
          </a:p>
        </p:txBody>
      </p:sp>
      <p:sp>
        <p:nvSpPr>
          <p:cNvPr id="6" name="TextBox 5"/>
          <p:cNvSpPr txBox="1"/>
          <p:nvPr/>
        </p:nvSpPr>
        <p:spPr>
          <a:xfrm>
            <a:off x="228600" y="2436914"/>
            <a:ext cx="3962400" cy="400110"/>
          </a:xfrm>
          <a:prstGeom prst="rect">
            <a:avLst/>
          </a:prstGeom>
          <a:noFill/>
        </p:spPr>
        <p:txBody>
          <a:bodyPr wrap="square" rtlCol="0">
            <a:spAutoFit/>
          </a:bodyPr>
          <a:lstStyle/>
          <a:p>
            <a:r>
              <a:rPr lang="en-US" sz="2000" dirty="0" smtClean="0">
                <a:latin typeface="Arial" pitchFamily="34" charset="0"/>
                <a:cs typeface="Arial" pitchFamily="34" charset="0"/>
              </a:rPr>
              <a:t>Improve Strategic Alignment?</a:t>
            </a:r>
            <a:endParaRPr lang="en-US" sz="2000" dirty="0">
              <a:latin typeface="Arial" pitchFamily="34" charset="0"/>
              <a:cs typeface="Arial" pitchFamily="34" charset="0"/>
            </a:endParaRPr>
          </a:p>
        </p:txBody>
      </p:sp>
      <p:sp>
        <p:nvSpPr>
          <p:cNvPr id="7" name="TextBox 6"/>
          <p:cNvSpPr txBox="1"/>
          <p:nvPr/>
        </p:nvSpPr>
        <p:spPr>
          <a:xfrm>
            <a:off x="228600" y="3331120"/>
            <a:ext cx="3657600" cy="400110"/>
          </a:xfrm>
          <a:prstGeom prst="rect">
            <a:avLst/>
          </a:prstGeom>
          <a:noFill/>
        </p:spPr>
        <p:txBody>
          <a:bodyPr wrap="square" rtlCol="0">
            <a:spAutoFit/>
          </a:bodyPr>
          <a:lstStyle/>
          <a:p>
            <a:r>
              <a:rPr lang="en-US" sz="2000" dirty="0" smtClean="0">
                <a:latin typeface="Arial" pitchFamily="34" charset="0"/>
                <a:cs typeface="Arial" pitchFamily="34" charset="0"/>
              </a:rPr>
              <a:t>Improve Project Execution?</a:t>
            </a:r>
            <a:endParaRPr lang="en-US" sz="2000" dirty="0">
              <a:latin typeface="Arial" pitchFamily="34" charset="0"/>
              <a:cs typeface="Arial" pitchFamily="34" charset="0"/>
            </a:endParaRPr>
          </a:p>
        </p:txBody>
      </p:sp>
      <p:sp>
        <p:nvSpPr>
          <p:cNvPr id="8" name="TextBox 7"/>
          <p:cNvSpPr txBox="1"/>
          <p:nvPr/>
        </p:nvSpPr>
        <p:spPr>
          <a:xfrm>
            <a:off x="228600" y="4229319"/>
            <a:ext cx="3657600" cy="400110"/>
          </a:xfrm>
          <a:prstGeom prst="rect">
            <a:avLst/>
          </a:prstGeom>
          <a:noFill/>
        </p:spPr>
        <p:txBody>
          <a:bodyPr wrap="square" rtlCol="0">
            <a:spAutoFit/>
          </a:bodyPr>
          <a:lstStyle/>
          <a:p>
            <a:r>
              <a:rPr lang="en-US" sz="2000" dirty="0" smtClean="0">
                <a:latin typeface="Arial" pitchFamily="34" charset="0"/>
                <a:cs typeface="Arial" pitchFamily="34" charset="0"/>
              </a:rPr>
              <a:t>Improve Decision Making?</a:t>
            </a:r>
            <a:endParaRPr lang="en-US" sz="2000" dirty="0">
              <a:latin typeface="Arial" pitchFamily="34" charset="0"/>
              <a:cs typeface="Arial" pitchFamily="34" charset="0"/>
            </a:endParaRPr>
          </a:p>
        </p:txBody>
      </p:sp>
      <p:sp>
        <p:nvSpPr>
          <p:cNvPr id="9" name="Rectangle 8"/>
          <p:cNvSpPr/>
          <p:nvPr/>
        </p:nvSpPr>
        <p:spPr>
          <a:xfrm>
            <a:off x="228600" y="5104846"/>
            <a:ext cx="4191000" cy="400110"/>
          </a:xfrm>
          <a:prstGeom prst="rect">
            <a:avLst/>
          </a:prstGeom>
          <a:noFill/>
        </p:spPr>
        <p:txBody>
          <a:bodyPr wrap="square" rtlCol="0">
            <a:spAutoFit/>
          </a:bodyPr>
          <a:lstStyle/>
          <a:p>
            <a:r>
              <a:rPr lang="en-US" sz="2000">
                <a:latin typeface="Arial" pitchFamily="34" charset="0"/>
                <a:cs typeface="Arial" pitchFamily="34" charset="0"/>
              </a:rPr>
              <a:t>Balance </a:t>
            </a:r>
            <a:r>
              <a:rPr lang="en-US" sz="2000" smtClean="0">
                <a:latin typeface="Arial" pitchFamily="34" charset="0"/>
                <a:cs typeface="Arial" pitchFamily="34" charset="0"/>
              </a:rPr>
              <a:t>Investments?</a:t>
            </a:r>
            <a:endParaRPr lang="en-US" sz="2000" dirty="0">
              <a:latin typeface="Arial" pitchFamily="34" charset="0"/>
              <a:cs typeface="Arial" pitchFamily="34" charset="0"/>
            </a:endParaRPr>
          </a:p>
        </p:txBody>
      </p:sp>
      <p:sp>
        <p:nvSpPr>
          <p:cNvPr id="10" name="TextBox 9"/>
          <p:cNvSpPr txBox="1"/>
          <p:nvPr/>
        </p:nvSpPr>
        <p:spPr>
          <a:xfrm>
            <a:off x="5867400" y="1524000"/>
            <a:ext cx="2667000" cy="400110"/>
          </a:xfrm>
          <a:prstGeom prst="rect">
            <a:avLst/>
          </a:prstGeom>
          <a:noFill/>
        </p:spPr>
        <p:txBody>
          <a:bodyPr wrap="square" rtlCol="0">
            <a:spAutoFit/>
          </a:bodyPr>
          <a:lstStyle/>
          <a:p>
            <a:r>
              <a:rPr lang="en-US" sz="2000" dirty="0" smtClean="0">
                <a:latin typeface="Arial" pitchFamily="34" charset="0"/>
                <a:cs typeface="Arial" pitchFamily="34" charset="0"/>
              </a:rPr>
              <a:t>Project Selection</a:t>
            </a:r>
            <a:endParaRPr lang="en-US" sz="2000" dirty="0">
              <a:latin typeface="Arial" pitchFamily="34" charset="0"/>
              <a:cs typeface="Arial" pitchFamily="34" charset="0"/>
            </a:endParaRPr>
          </a:p>
        </p:txBody>
      </p:sp>
      <p:sp>
        <p:nvSpPr>
          <p:cNvPr id="11" name="TextBox 10"/>
          <p:cNvSpPr txBox="1"/>
          <p:nvPr/>
        </p:nvSpPr>
        <p:spPr>
          <a:xfrm>
            <a:off x="5867400" y="2436914"/>
            <a:ext cx="2667000" cy="400110"/>
          </a:xfrm>
          <a:prstGeom prst="rect">
            <a:avLst/>
          </a:prstGeom>
          <a:noFill/>
        </p:spPr>
        <p:txBody>
          <a:bodyPr wrap="square" rtlCol="0">
            <a:spAutoFit/>
          </a:bodyPr>
          <a:lstStyle>
            <a:defPPr>
              <a:defRPr lang="en-US"/>
            </a:defPPr>
            <a:lvl1pPr>
              <a:defRPr sz="2400">
                <a:effectLst>
                  <a:outerShdw blurRad="38100" dist="38100" dir="2700000" algn="tl">
                    <a:srgbClr val="000000">
                      <a:alpha val="43137"/>
                    </a:srgbClr>
                  </a:outerShdw>
                </a:effectLst>
              </a:defRPr>
            </a:lvl1pPr>
          </a:lstStyle>
          <a:p>
            <a:r>
              <a:rPr lang="en-US" sz="2000" dirty="0">
                <a:effectLst/>
                <a:latin typeface="Arial" pitchFamily="34" charset="0"/>
                <a:cs typeface="Arial" pitchFamily="34" charset="0"/>
              </a:rPr>
              <a:t>Prioritization</a:t>
            </a:r>
          </a:p>
        </p:txBody>
      </p:sp>
      <p:sp>
        <p:nvSpPr>
          <p:cNvPr id="12" name="TextBox 11"/>
          <p:cNvSpPr txBox="1"/>
          <p:nvPr/>
        </p:nvSpPr>
        <p:spPr>
          <a:xfrm>
            <a:off x="5867400" y="3177232"/>
            <a:ext cx="3200400" cy="707886"/>
          </a:xfrm>
          <a:prstGeom prst="rect">
            <a:avLst/>
          </a:prstGeom>
          <a:noFill/>
        </p:spPr>
        <p:txBody>
          <a:bodyPr wrap="square" rtlCol="0">
            <a:spAutoFit/>
          </a:bodyPr>
          <a:lstStyle>
            <a:defPPr>
              <a:defRPr lang="en-US"/>
            </a:defPPr>
            <a:lvl1pPr>
              <a:defRPr sz="2400">
                <a:effectLst>
                  <a:outerShdw blurRad="38100" dist="38100" dir="2700000" algn="tl">
                    <a:srgbClr val="000000">
                      <a:alpha val="43137"/>
                    </a:srgbClr>
                  </a:outerShdw>
                </a:effectLst>
              </a:defRPr>
            </a:lvl1pPr>
          </a:lstStyle>
          <a:p>
            <a:r>
              <a:rPr lang="en-US" sz="2000" dirty="0">
                <a:effectLst/>
                <a:latin typeface="Arial" pitchFamily="34" charset="0"/>
                <a:cs typeface="Arial" pitchFamily="34" charset="0"/>
              </a:rPr>
              <a:t>Capacity </a:t>
            </a:r>
            <a:r>
              <a:rPr lang="en-US" sz="2000" dirty="0" smtClean="0">
                <a:effectLst/>
                <a:latin typeface="Arial" pitchFamily="34" charset="0"/>
                <a:cs typeface="Arial" pitchFamily="34" charset="0"/>
              </a:rPr>
              <a:t>Management</a:t>
            </a:r>
            <a:br>
              <a:rPr lang="en-US" sz="2000" dirty="0" smtClean="0">
                <a:effectLst/>
                <a:latin typeface="Arial" pitchFamily="34" charset="0"/>
                <a:cs typeface="Arial" pitchFamily="34" charset="0"/>
              </a:rPr>
            </a:br>
            <a:r>
              <a:rPr lang="en-US" sz="2000" dirty="0" smtClean="0">
                <a:effectLst/>
                <a:latin typeface="Arial" pitchFamily="34" charset="0"/>
                <a:cs typeface="Arial" pitchFamily="34" charset="0"/>
              </a:rPr>
              <a:t>Project Sequencing</a:t>
            </a:r>
            <a:endParaRPr lang="en-US" sz="2000" dirty="0">
              <a:effectLst/>
              <a:latin typeface="Arial" pitchFamily="34" charset="0"/>
              <a:cs typeface="Arial" pitchFamily="34" charset="0"/>
            </a:endParaRPr>
          </a:p>
        </p:txBody>
      </p:sp>
      <p:sp>
        <p:nvSpPr>
          <p:cNvPr id="13" name="TextBox 12"/>
          <p:cNvSpPr txBox="1"/>
          <p:nvPr/>
        </p:nvSpPr>
        <p:spPr>
          <a:xfrm>
            <a:off x="5867400" y="4229319"/>
            <a:ext cx="2941320" cy="400110"/>
          </a:xfrm>
          <a:prstGeom prst="rect">
            <a:avLst/>
          </a:prstGeom>
          <a:noFill/>
        </p:spPr>
        <p:txBody>
          <a:bodyPr wrap="square" rtlCol="0">
            <a:spAutoFit/>
          </a:bodyPr>
          <a:lstStyle>
            <a:defPPr>
              <a:defRPr lang="en-US"/>
            </a:defPPr>
            <a:lvl1pPr>
              <a:defRPr sz="2400">
                <a:effectLst>
                  <a:outerShdw blurRad="38100" dist="38100" dir="2700000" algn="tl">
                    <a:srgbClr val="000000">
                      <a:alpha val="43137"/>
                    </a:srgbClr>
                  </a:outerShdw>
                </a:effectLst>
              </a:defRPr>
            </a:lvl1pPr>
          </a:lstStyle>
          <a:p>
            <a:r>
              <a:rPr lang="en-US" sz="2000" dirty="0">
                <a:effectLst/>
                <a:latin typeface="Arial" pitchFamily="34" charset="0"/>
                <a:cs typeface="Arial" pitchFamily="34" charset="0"/>
              </a:rPr>
              <a:t>Efficient Governance</a:t>
            </a:r>
          </a:p>
        </p:txBody>
      </p:sp>
      <p:sp>
        <p:nvSpPr>
          <p:cNvPr id="14" name="TextBox 13"/>
          <p:cNvSpPr txBox="1"/>
          <p:nvPr/>
        </p:nvSpPr>
        <p:spPr>
          <a:xfrm>
            <a:off x="5867400" y="5104846"/>
            <a:ext cx="3124200" cy="400110"/>
          </a:xfrm>
          <a:prstGeom prst="rect">
            <a:avLst/>
          </a:prstGeom>
          <a:noFill/>
        </p:spPr>
        <p:txBody>
          <a:bodyPr wrap="square" rtlCol="0">
            <a:spAutoFit/>
          </a:bodyPr>
          <a:lstStyle>
            <a:defPPr>
              <a:defRPr lang="en-US"/>
            </a:defPPr>
            <a:lvl1pPr>
              <a:defRPr sz="2400">
                <a:effectLst>
                  <a:outerShdw blurRad="38100" dist="38100" dir="2700000" algn="tl">
                    <a:srgbClr val="000000">
                      <a:alpha val="43137"/>
                    </a:srgbClr>
                  </a:outerShdw>
                </a:effectLst>
              </a:defRPr>
            </a:lvl1pPr>
          </a:lstStyle>
          <a:p>
            <a:r>
              <a:rPr lang="en-US" sz="2000" dirty="0">
                <a:effectLst/>
                <a:latin typeface="Arial" pitchFamily="34" charset="0"/>
                <a:cs typeface="Arial" pitchFamily="34" charset="0"/>
              </a:rPr>
              <a:t>Portfolio </a:t>
            </a:r>
            <a:r>
              <a:rPr lang="en-US" sz="2000" dirty="0" smtClean="0">
                <a:effectLst/>
                <a:latin typeface="Arial" pitchFamily="34" charset="0"/>
                <a:cs typeface="Arial" pitchFamily="34" charset="0"/>
              </a:rPr>
              <a:t>Balancing</a:t>
            </a:r>
            <a:endParaRPr lang="en-US" sz="2000" dirty="0">
              <a:effectLst/>
              <a:latin typeface="Arial" pitchFamily="34" charset="0"/>
              <a:cs typeface="Arial" pitchFamily="34" charset="0"/>
            </a:endParaRPr>
          </a:p>
        </p:txBody>
      </p:sp>
      <p:sp>
        <p:nvSpPr>
          <p:cNvPr id="15" name="Right Arrow 14"/>
          <p:cNvSpPr/>
          <p:nvPr/>
        </p:nvSpPr>
        <p:spPr>
          <a:xfrm>
            <a:off x="4191000" y="1608639"/>
            <a:ext cx="1524000" cy="230833"/>
          </a:xfrm>
          <a:prstGeom prst="rightArrow">
            <a:avLst/>
          </a:prstGeom>
          <a:gradFill flip="none" rotWithShape="1">
            <a:gsLst>
              <a:gs pos="0">
                <a:schemeClr val="tx2">
                  <a:lumMod val="75000"/>
                </a:schemeClr>
              </a:gs>
              <a:gs pos="50000">
                <a:schemeClr val="tx2">
                  <a:lumMod val="60000"/>
                  <a:lumOff val="40000"/>
                </a:schemeClr>
              </a:gs>
              <a:gs pos="100000">
                <a:schemeClr val="tx2">
                  <a:lumMod val="7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Right Arrow 15"/>
          <p:cNvSpPr/>
          <p:nvPr/>
        </p:nvSpPr>
        <p:spPr>
          <a:xfrm>
            <a:off x="4191000" y="2521553"/>
            <a:ext cx="1524000" cy="230833"/>
          </a:xfrm>
          <a:prstGeom prst="rightArrow">
            <a:avLst/>
          </a:prstGeom>
          <a:gradFill flip="none" rotWithShape="1">
            <a:gsLst>
              <a:gs pos="0">
                <a:schemeClr val="tx2">
                  <a:lumMod val="75000"/>
                </a:schemeClr>
              </a:gs>
              <a:gs pos="50000">
                <a:schemeClr val="tx2">
                  <a:lumMod val="60000"/>
                  <a:lumOff val="40000"/>
                </a:schemeClr>
              </a:gs>
              <a:gs pos="100000">
                <a:schemeClr val="tx2">
                  <a:lumMod val="7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Right Arrow 16"/>
          <p:cNvSpPr/>
          <p:nvPr/>
        </p:nvSpPr>
        <p:spPr>
          <a:xfrm>
            <a:off x="4191000" y="3415759"/>
            <a:ext cx="1524000" cy="230833"/>
          </a:xfrm>
          <a:prstGeom prst="rightArrow">
            <a:avLst/>
          </a:prstGeom>
          <a:gradFill flip="none" rotWithShape="1">
            <a:gsLst>
              <a:gs pos="0">
                <a:schemeClr val="tx2">
                  <a:lumMod val="75000"/>
                </a:schemeClr>
              </a:gs>
              <a:gs pos="50000">
                <a:schemeClr val="tx2">
                  <a:lumMod val="60000"/>
                  <a:lumOff val="40000"/>
                </a:schemeClr>
              </a:gs>
              <a:gs pos="100000">
                <a:schemeClr val="tx2">
                  <a:lumMod val="7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ight Arrow 17"/>
          <p:cNvSpPr/>
          <p:nvPr/>
        </p:nvSpPr>
        <p:spPr>
          <a:xfrm>
            <a:off x="4191000" y="4313958"/>
            <a:ext cx="1524000" cy="230833"/>
          </a:xfrm>
          <a:prstGeom prst="rightArrow">
            <a:avLst/>
          </a:prstGeom>
          <a:gradFill flip="none" rotWithShape="1">
            <a:gsLst>
              <a:gs pos="0">
                <a:schemeClr val="tx2">
                  <a:lumMod val="75000"/>
                </a:schemeClr>
              </a:gs>
              <a:gs pos="50000">
                <a:schemeClr val="tx2">
                  <a:lumMod val="60000"/>
                  <a:lumOff val="40000"/>
                </a:schemeClr>
              </a:gs>
              <a:gs pos="100000">
                <a:schemeClr val="tx2">
                  <a:lumMod val="7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Right Arrow 18"/>
          <p:cNvSpPr/>
          <p:nvPr/>
        </p:nvSpPr>
        <p:spPr>
          <a:xfrm>
            <a:off x="4191000" y="5189485"/>
            <a:ext cx="1524000" cy="230833"/>
          </a:xfrm>
          <a:prstGeom prst="rightArrow">
            <a:avLst/>
          </a:prstGeom>
          <a:gradFill flip="none" rotWithShape="1">
            <a:gsLst>
              <a:gs pos="0">
                <a:schemeClr val="tx2">
                  <a:lumMod val="75000"/>
                </a:schemeClr>
              </a:gs>
              <a:gs pos="50000">
                <a:schemeClr val="tx2">
                  <a:lumMod val="60000"/>
                  <a:lumOff val="40000"/>
                </a:schemeClr>
              </a:gs>
              <a:gs pos="100000">
                <a:schemeClr val="tx2">
                  <a:lumMod val="7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TextBox 4"/>
          <p:cNvSpPr txBox="1"/>
          <p:nvPr/>
        </p:nvSpPr>
        <p:spPr>
          <a:xfrm>
            <a:off x="228600" y="1524000"/>
            <a:ext cx="4343400" cy="400110"/>
          </a:xfrm>
          <a:prstGeom prst="rect">
            <a:avLst/>
          </a:prstGeom>
          <a:noFill/>
        </p:spPr>
        <p:txBody>
          <a:bodyPr wrap="square" rtlCol="0">
            <a:spAutoFit/>
          </a:bodyPr>
          <a:lstStyle/>
          <a:p>
            <a:r>
              <a:rPr lang="en-US" sz="2000" dirty="0" smtClean="0">
                <a:latin typeface="Arial" pitchFamily="34" charset="0"/>
                <a:cs typeface="Arial" pitchFamily="34" charset="0"/>
              </a:rPr>
              <a:t>Improve Demand Management?</a:t>
            </a:r>
            <a:endParaRPr lang="en-US" sz="2000" dirty="0">
              <a:latin typeface="Arial" pitchFamily="34" charset="0"/>
              <a:cs typeface="Arial" pitchFamily="34" charset="0"/>
            </a:endParaRPr>
          </a:p>
        </p:txBody>
      </p:sp>
      <p:sp>
        <p:nvSpPr>
          <p:cNvPr id="20" name="Rectangle 19"/>
          <p:cNvSpPr/>
          <p:nvPr/>
        </p:nvSpPr>
        <p:spPr>
          <a:xfrm>
            <a:off x="228600" y="5993785"/>
            <a:ext cx="4191000" cy="400110"/>
          </a:xfrm>
          <a:prstGeom prst="rect">
            <a:avLst/>
          </a:prstGeom>
          <a:noFill/>
        </p:spPr>
        <p:txBody>
          <a:bodyPr wrap="square" rtlCol="0">
            <a:spAutoFit/>
          </a:bodyPr>
          <a:lstStyle/>
          <a:p>
            <a:r>
              <a:rPr lang="en-US" sz="2000" dirty="0">
                <a:latin typeface="Arial" pitchFamily="34" charset="0"/>
                <a:cs typeface="Arial" pitchFamily="34" charset="0"/>
              </a:rPr>
              <a:t>Maximize Organizational Value?</a:t>
            </a:r>
          </a:p>
        </p:txBody>
      </p:sp>
      <p:sp>
        <p:nvSpPr>
          <p:cNvPr id="21" name="TextBox 20"/>
          <p:cNvSpPr txBox="1"/>
          <p:nvPr/>
        </p:nvSpPr>
        <p:spPr>
          <a:xfrm>
            <a:off x="5867400" y="5993785"/>
            <a:ext cx="3124200" cy="400110"/>
          </a:xfrm>
          <a:prstGeom prst="rect">
            <a:avLst/>
          </a:prstGeom>
          <a:noFill/>
        </p:spPr>
        <p:txBody>
          <a:bodyPr wrap="square" rtlCol="0">
            <a:spAutoFit/>
          </a:bodyPr>
          <a:lstStyle>
            <a:defPPr>
              <a:defRPr lang="en-US"/>
            </a:defPPr>
            <a:lvl1pPr>
              <a:defRPr sz="2400">
                <a:effectLst>
                  <a:outerShdw blurRad="38100" dist="38100" dir="2700000" algn="tl">
                    <a:srgbClr val="000000">
                      <a:alpha val="43137"/>
                    </a:srgbClr>
                  </a:outerShdw>
                </a:effectLst>
              </a:defRPr>
            </a:lvl1pPr>
          </a:lstStyle>
          <a:p>
            <a:r>
              <a:rPr lang="en-US" sz="2000" dirty="0">
                <a:effectLst/>
                <a:latin typeface="Arial" pitchFamily="34" charset="0"/>
                <a:cs typeface="Arial" pitchFamily="34" charset="0"/>
              </a:rPr>
              <a:t>Portfolio </a:t>
            </a:r>
            <a:r>
              <a:rPr lang="en-US" sz="2000" dirty="0" smtClean="0">
                <a:effectLst/>
                <a:latin typeface="Arial" pitchFamily="34" charset="0"/>
                <a:cs typeface="Arial" pitchFamily="34" charset="0"/>
              </a:rPr>
              <a:t>Optimization</a:t>
            </a:r>
            <a:endParaRPr lang="en-US" sz="2000" dirty="0">
              <a:effectLst/>
              <a:latin typeface="Arial" pitchFamily="34" charset="0"/>
              <a:cs typeface="Arial" pitchFamily="34" charset="0"/>
            </a:endParaRPr>
          </a:p>
        </p:txBody>
      </p:sp>
      <p:sp>
        <p:nvSpPr>
          <p:cNvPr id="22" name="Right Arrow 21"/>
          <p:cNvSpPr/>
          <p:nvPr/>
        </p:nvSpPr>
        <p:spPr>
          <a:xfrm>
            <a:off x="4191000" y="6078424"/>
            <a:ext cx="1524000" cy="230833"/>
          </a:xfrm>
          <a:prstGeom prst="rightArrow">
            <a:avLst/>
          </a:prstGeom>
          <a:gradFill flip="none" rotWithShape="1">
            <a:gsLst>
              <a:gs pos="0">
                <a:schemeClr val="tx2">
                  <a:lumMod val="75000"/>
                </a:schemeClr>
              </a:gs>
              <a:gs pos="50000">
                <a:schemeClr val="tx2">
                  <a:lumMod val="60000"/>
                  <a:lumOff val="40000"/>
                </a:schemeClr>
              </a:gs>
              <a:gs pos="100000">
                <a:schemeClr val="tx2">
                  <a:lumMod val="75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65127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childTnLst>
                          </p:cTn>
                        </p:par>
                        <p:par>
                          <p:cTn id="83" fill="hold">
                            <p:stCondLst>
                              <p:cond delay="500"/>
                            </p:stCondLst>
                            <p:childTnLst>
                              <p:par>
                                <p:cTn id="84" presetID="10"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animBg="1"/>
      <p:bldP spid="16" grpId="0" animBg="1"/>
      <p:bldP spid="17" grpId="0" animBg="1"/>
      <p:bldP spid="18" grpId="0" animBg="1"/>
      <p:bldP spid="19" grpId="0" animBg="1"/>
      <p:bldP spid="5" grpId="0"/>
      <p:bldP spid="20" grpId="0"/>
      <p:bldP spid="21" grpId="0"/>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06146606"/>
              </p:ext>
            </p:extLst>
          </p:nvPr>
        </p:nvGraphicFramePr>
        <p:xfrm>
          <a:off x="777239" y="1397000"/>
          <a:ext cx="7528561" cy="4130889"/>
        </p:xfrm>
        <a:graphic>
          <a:graphicData uri="http://schemas.openxmlformats.org/drawingml/2006/table">
            <a:tbl>
              <a:tblPr firstRow="1" bandRow="1">
                <a:tableStyleId>{5C22544A-7EE6-4342-B048-85BDC9FD1C3A}</a:tableStyleId>
              </a:tblPr>
              <a:tblGrid>
                <a:gridCol w="2376601"/>
                <a:gridCol w="1116524"/>
                <a:gridCol w="1036772"/>
                <a:gridCol w="1042089"/>
                <a:gridCol w="999555"/>
                <a:gridCol w="957020"/>
              </a:tblGrid>
              <a:tr h="590127">
                <a:tc>
                  <a:txBody>
                    <a:bodyPr/>
                    <a:lstStyle/>
                    <a:p>
                      <a:pPr algn="l"/>
                      <a:r>
                        <a:rPr lang="en-US" dirty="0" smtClean="0"/>
                        <a:t>PPM Components</a:t>
                      </a:r>
                      <a:endParaRPr lang="en-US" dirty="0"/>
                    </a:p>
                  </a:txBody>
                  <a:tcPr anchor="ctr"/>
                </a:tc>
                <a:tc>
                  <a:txBody>
                    <a:bodyPr/>
                    <a:lstStyle/>
                    <a:p>
                      <a:pPr algn="ctr"/>
                      <a:r>
                        <a:rPr lang="en-US" dirty="0" smtClean="0"/>
                        <a:t>Level 1</a:t>
                      </a:r>
                      <a:endParaRPr lang="en-US" dirty="0"/>
                    </a:p>
                  </a:txBody>
                  <a:tcPr anchor="ctr"/>
                </a:tc>
                <a:tc>
                  <a:txBody>
                    <a:bodyPr/>
                    <a:lstStyle/>
                    <a:p>
                      <a:pPr algn="ctr"/>
                      <a:r>
                        <a:rPr lang="en-US" dirty="0" smtClean="0"/>
                        <a:t>Level 2</a:t>
                      </a:r>
                      <a:endParaRPr lang="en-US" dirty="0"/>
                    </a:p>
                  </a:txBody>
                  <a:tcPr anchor="ctr"/>
                </a:tc>
                <a:tc>
                  <a:txBody>
                    <a:bodyPr/>
                    <a:lstStyle/>
                    <a:p>
                      <a:pPr algn="ctr"/>
                      <a:r>
                        <a:rPr lang="en-US" dirty="0" smtClean="0"/>
                        <a:t>Level 3</a:t>
                      </a:r>
                      <a:endParaRPr lang="en-US" dirty="0"/>
                    </a:p>
                  </a:txBody>
                  <a:tcPr anchor="ctr"/>
                </a:tc>
                <a:tc>
                  <a:txBody>
                    <a:bodyPr/>
                    <a:lstStyle/>
                    <a:p>
                      <a:pPr algn="ctr"/>
                      <a:r>
                        <a:rPr lang="en-US" dirty="0" smtClean="0"/>
                        <a:t>Level 4</a:t>
                      </a:r>
                      <a:endParaRPr lang="en-US" dirty="0"/>
                    </a:p>
                  </a:txBody>
                  <a:tcPr anchor="ctr"/>
                </a:tc>
                <a:tc>
                  <a:txBody>
                    <a:bodyPr/>
                    <a:lstStyle/>
                    <a:p>
                      <a:pPr algn="ctr"/>
                      <a:r>
                        <a:rPr lang="en-US" dirty="0" smtClean="0"/>
                        <a:t>Level 5</a:t>
                      </a:r>
                      <a:endParaRPr lang="en-US" dirty="0"/>
                    </a:p>
                  </a:txBody>
                  <a:tcPr anchor="ctr"/>
                </a:tc>
              </a:tr>
              <a:tr h="590127">
                <a:tc>
                  <a:txBody>
                    <a:bodyPr/>
                    <a:lstStyle/>
                    <a:p>
                      <a:pPr algn="l"/>
                      <a:r>
                        <a:rPr lang="en-US" b="1" dirty="0" smtClean="0"/>
                        <a:t>Project Selection</a:t>
                      </a:r>
                      <a:endParaRPr lang="en-US" b="1"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r>
              <a:tr h="590127">
                <a:tc>
                  <a:txBody>
                    <a:bodyPr/>
                    <a:lstStyle/>
                    <a:p>
                      <a:pPr algn="l"/>
                      <a:r>
                        <a:rPr lang="en-US" b="1" dirty="0" smtClean="0"/>
                        <a:t>Prioritization</a:t>
                      </a:r>
                      <a:endParaRPr lang="en-US" b="1"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r>
              <a:tr h="590127">
                <a:tc>
                  <a:txBody>
                    <a:bodyPr/>
                    <a:lstStyle/>
                    <a:p>
                      <a:pPr algn="l"/>
                      <a:r>
                        <a:rPr lang="en-US" b="1" dirty="0" smtClean="0"/>
                        <a:t>Portfolio Balancing</a:t>
                      </a:r>
                      <a:endParaRPr lang="en-US" b="1"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r>
              <a:tr h="590127">
                <a:tc>
                  <a:txBody>
                    <a:bodyPr/>
                    <a:lstStyle/>
                    <a:p>
                      <a:pPr algn="l"/>
                      <a:r>
                        <a:rPr lang="en-US" b="1" dirty="0" smtClean="0"/>
                        <a:t>Efficient Governance</a:t>
                      </a:r>
                      <a:endParaRPr lang="en-US" b="1"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r>
              <a:tr h="590127">
                <a:tc>
                  <a:txBody>
                    <a:bodyPr/>
                    <a:lstStyle/>
                    <a:p>
                      <a:pPr algn="l"/>
                      <a:r>
                        <a:rPr lang="en-US" b="1" dirty="0" smtClean="0"/>
                        <a:t>Capacity Management</a:t>
                      </a:r>
                      <a:endParaRPr lang="en-US" b="1"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r>
              <a:tr h="590127">
                <a:tc>
                  <a:txBody>
                    <a:bodyPr/>
                    <a:lstStyle/>
                    <a:p>
                      <a:pPr algn="l"/>
                      <a:r>
                        <a:rPr lang="en-US" b="1" dirty="0" smtClean="0"/>
                        <a:t>Portfolio Optimization</a:t>
                      </a:r>
                      <a:endParaRPr lang="en-US" b="1"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c>
                  <a:txBody>
                    <a:bodyPr/>
                    <a:lstStyle/>
                    <a:p>
                      <a:pPr algn="l"/>
                      <a:endParaRPr lang="en-US" dirty="0"/>
                    </a:p>
                  </a:txBody>
                  <a:tcPr anchor="ctr"/>
                </a:tc>
              </a:tr>
            </a:tbl>
          </a:graphicData>
        </a:graphic>
      </p:graphicFrame>
      <p:sp>
        <p:nvSpPr>
          <p:cNvPr id="5" name="Round Same Side Corner Rectangle 4"/>
          <p:cNvSpPr/>
          <p:nvPr/>
        </p:nvSpPr>
        <p:spPr>
          <a:xfrm rot="5400000">
            <a:off x="4444048" y="960470"/>
            <a:ext cx="136483" cy="2651074"/>
          </a:xfrm>
          <a:prstGeom prst="round2SameRect">
            <a:avLst/>
          </a:prstGeom>
          <a:gradFill flip="none" rotWithShape="1">
            <a:gsLst>
              <a:gs pos="27000">
                <a:srgbClr val="DE5A10"/>
              </a:gs>
              <a:gs pos="0">
                <a:srgbClr val="FF0000"/>
              </a:gs>
              <a:gs pos="80000">
                <a:srgbClr val="66FF33"/>
              </a:gs>
              <a:gs pos="56000">
                <a:srgbClr val="FFFF00"/>
              </a:gs>
              <a:gs pos="100000">
                <a:srgbClr val="008000"/>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 Same Side Corner Rectangle 42"/>
          <p:cNvSpPr/>
          <p:nvPr/>
        </p:nvSpPr>
        <p:spPr>
          <a:xfrm rot="5400000">
            <a:off x="4444048" y="1508656"/>
            <a:ext cx="136483" cy="2651074"/>
          </a:xfrm>
          <a:prstGeom prst="round2SameRect">
            <a:avLst/>
          </a:prstGeom>
          <a:gradFill flip="none" rotWithShape="1">
            <a:gsLst>
              <a:gs pos="27000">
                <a:srgbClr val="DE5A10"/>
              </a:gs>
              <a:gs pos="0">
                <a:srgbClr val="FF0000"/>
              </a:gs>
              <a:gs pos="80000">
                <a:srgbClr val="66FF33"/>
              </a:gs>
              <a:gs pos="56000">
                <a:srgbClr val="FFFF00"/>
              </a:gs>
              <a:gs pos="100000">
                <a:srgbClr val="008000"/>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 Same Side Corner Rectangle 43"/>
          <p:cNvSpPr/>
          <p:nvPr/>
        </p:nvSpPr>
        <p:spPr>
          <a:xfrm rot="5400000">
            <a:off x="4947310" y="2820543"/>
            <a:ext cx="136485" cy="3657600"/>
          </a:xfrm>
          <a:prstGeom prst="round2SameRect">
            <a:avLst/>
          </a:prstGeom>
          <a:gradFill flip="none" rotWithShape="1">
            <a:gsLst>
              <a:gs pos="50000">
                <a:srgbClr val="FFC000"/>
              </a:gs>
              <a:gs pos="0">
                <a:srgbClr val="FF0000"/>
              </a:gs>
              <a:gs pos="85000">
                <a:srgbClr val="66FF33"/>
              </a:gs>
              <a:gs pos="69000">
                <a:srgbClr val="FFFF00"/>
              </a:gs>
              <a:gs pos="100000">
                <a:srgbClr val="008000"/>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ound Same Side Corner Rectangle 44"/>
          <p:cNvSpPr/>
          <p:nvPr/>
        </p:nvSpPr>
        <p:spPr>
          <a:xfrm rot="5400000">
            <a:off x="4672991" y="2521659"/>
            <a:ext cx="136483" cy="3108960"/>
          </a:xfrm>
          <a:prstGeom prst="round2SameRect">
            <a:avLst/>
          </a:prstGeom>
          <a:gradFill flip="none" rotWithShape="1">
            <a:gsLst>
              <a:gs pos="27000">
                <a:srgbClr val="DE5A10"/>
              </a:gs>
              <a:gs pos="0">
                <a:srgbClr val="FF0000"/>
              </a:gs>
              <a:gs pos="80000">
                <a:srgbClr val="66FF33"/>
              </a:gs>
              <a:gs pos="56000">
                <a:srgbClr val="FFFF00"/>
              </a:gs>
              <a:gs pos="100000">
                <a:srgbClr val="008000"/>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 Same Side Corner Rectangle 45"/>
          <p:cNvSpPr/>
          <p:nvPr/>
        </p:nvSpPr>
        <p:spPr>
          <a:xfrm rot="5400000">
            <a:off x="4444049" y="2122806"/>
            <a:ext cx="136483" cy="2651076"/>
          </a:xfrm>
          <a:prstGeom prst="round2SameRect">
            <a:avLst/>
          </a:prstGeom>
          <a:gradFill flip="none" rotWithShape="1">
            <a:gsLst>
              <a:gs pos="27000">
                <a:srgbClr val="DE5A10"/>
              </a:gs>
              <a:gs pos="0">
                <a:srgbClr val="FF0000"/>
              </a:gs>
              <a:gs pos="80000">
                <a:srgbClr val="66FF33"/>
              </a:gs>
              <a:gs pos="56000">
                <a:srgbClr val="FFFF00"/>
              </a:gs>
              <a:gs pos="100000">
                <a:srgbClr val="008000"/>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ound Same Side Corner Rectangle 46"/>
          <p:cNvSpPr/>
          <p:nvPr/>
        </p:nvSpPr>
        <p:spPr>
          <a:xfrm rot="5400000">
            <a:off x="5196382" y="3131032"/>
            <a:ext cx="136484" cy="4155744"/>
          </a:xfrm>
          <a:prstGeom prst="round2SameRect">
            <a:avLst/>
          </a:prstGeom>
          <a:gradFill flip="none" rotWithShape="1">
            <a:gsLst>
              <a:gs pos="56000">
                <a:srgbClr val="FFC000"/>
              </a:gs>
              <a:gs pos="0">
                <a:srgbClr val="FF0000"/>
              </a:gs>
              <a:gs pos="85000">
                <a:srgbClr val="66FF33"/>
              </a:gs>
              <a:gs pos="71000">
                <a:srgbClr val="FFFF00"/>
              </a:gs>
              <a:gs pos="100000">
                <a:srgbClr val="008000"/>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96686" y="6354112"/>
            <a:ext cx="7750628" cy="400110"/>
          </a:xfrm>
          <a:prstGeom prst="rect">
            <a:avLst/>
          </a:prstGeom>
          <a:noFill/>
          <a:ln w="19050">
            <a:solidFill>
              <a:schemeClr val="tx2">
                <a:lumMod val="75000"/>
              </a:schemeClr>
            </a:solidFill>
          </a:ln>
        </p:spPr>
        <p:txBody>
          <a:bodyPr wrap="square" rtlCol="0">
            <a:spAutoFit/>
          </a:bodyPr>
          <a:lstStyle/>
          <a:p>
            <a:pPr algn="ctr"/>
            <a:r>
              <a:rPr lang="en-US" sz="2000" b="1" i="1" dirty="0" smtClean="0"/>
              <a:t>Implementation objectives will help determine maturity targets</a:t>
            </a:r>
            <a:endParaRPr lang="en-US" sz="2000" b="1" i="1" dirty="0"/>
          </a:p>
        </p:txBody>
      </p:sp>
    </p:spTree>
    <p:extLst>
      <p:ext uri="{BB962C8B-B14F-4D97-AF65-F5344CB8AC3E}">
        <p14:creationId xmlns:p14="http://schemas.microsoft.com/office/powerpoint/2010/main" val="236607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8" name="Text Box 4"/>
          <p:cNvSpPr txBox="1">
            <a:spLocks noChangeArrowheads="1"/>
          </p:cNvSpPr>
          <p:nvPr/>
        </p:nvSpPr>
        <p:spPr bwMode="auto">
          <a:xfrm>
            <a:off x="1481138" y="1641520"/>
            <a:ext cx="6181725"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00000"/>
              </a:lnSpc>
              <a:spcBef>
                <a:spcPts val="1200"/>
              </a:spcBef>
            </a:pPr>
            <a:r>
              <a:rPr lang="en-US" sz="2400" dirty="0">
                <a:latin typeface="Arial" pitchFamily="34" charset="0"/>
                <a:cs typeface="Arial" pitchFamily="34" charset="0"/>
              </a:rPr>
              <a:t>Level </a:t>
            </a:r>
            <a:r>
              <a:rPr lang="en-US" sz="2400" dirty="0" smtClean="0">
                <a:latin typeface="Arial" pitchFamily="34" charset="0"/>
                <a:cs typeface="Arial" pitchFamily="34" charset="0"/>
              </a:rPr>
              <a:t>1—Ad hoc, “Street Ball” </a:t>
            </a:r>
            <a:endParaRPr lang="en-US" sz="2400" dirty="0">
              <a:latin typeface="Arial" pitchFamily="34" charset="0"/>
              <a:cs typeface="Arial" pitchFamily="34" charset="0"/>
            </a:endParaRPr>
          </a:p>
          <a:p>
            <a:pPr>
              <a:lnSpc>
                <a:spcPct val="200000"/>
              </a:lnSpc>
              <a:spcBef>
                <a:spcPts val="1200"/>
              </a:spcBef>
            </a:pPr>
            <a:r>
              <a:rPr lang="en-US" sz="2400" dirty="0">
                <a:latin typeface="Arial" pitchFamily="34" charset="0"/>
                <a:cs typeface="Arial" pitchFamily="34" charset="0"/>
              </a:rPr>
              <a:t>Level </a:t>
            </a:r>
            <a:r>
              <a:rPr lang="en-US" sz="2400" dirty="0" smtClean="0">
                <a:latin typeface="Arial" pitchFamily="34" charset="0"/>
                <a:cs typeface="Arial" pitchFamily="34" charset="0"/>
              </a:rPr>
              <a:t>2—Developing, “High School Level”</a:t>
            </a:r>
            <a:endParaRPr lang="en-US" sz="2400" dirty="0">
              <a:latin typeface="Arial" pitchFamily="34" charset="0"/>
              <a:cs typeface="Arial" pitchFamily="34" charset="0"/>
            </a:endParaRPr>
          </a:p>
          <a:p>
            <a:pPr>
              <a:lnSpc>
                <a:spcPct val="200000"/>
              </a:lnSpc>
              <a:spcBef>
                <a:spcPts val="1200"/>
              </a:spcBef>
            </a:pPr>
            <a:r>
              <a:rPr lang="en-US" sz="2400" dirty="0">
                <a:latin typeface="Arial" pitchFamily="34" charset="0"/>
                <a:cs typeface="Arial" pitchFamily="34" charset="0"/>
              </a:rPr>
              <a:t>Level </a:t>
            </a:r>
            <a:r>
              <a:rPr lang="en-US" sz="2400" dirty="0" smtClean="0">
                <a:latin typeface="Arial" pitchFamily="34" charset="0"/>
                <a:cs typeface="Arial" pitchFamily="34" charset="0"/>
              </a:rPr>
              <a:t>3—Defined, “Collegiate Level”</a:t>
            </a:r>
            <a:endParaRPr lang="en-US" sz="2400" dirty="0">
              <a:latin typeface="Arial" pitchFamily="34" charset="0"/>
              <a:cs typeface="Arial" pitchFamily="34" charset="0"/>
            </a:endParaRPr>
          </a:p>
          <a:p>
            <a:pPr>
              <a:lnSpc>
                <a:spcPct val="200000"/>
              </a:lnSpc>
              <a:spcBef>
                <a:spcPts val="1200"/>
              </a:spcBef>
            </a:pPr>
            <a:r>
              <a:rPr lang="en-US" sz="2400" dirty="0">
                <a:latin typeface="Arial" pitchFamily="34" charset="0"/>
                <a:cs typeface="Arial" pitchFamily="34" charset="0"/>
              </a:rPr>
              <a:t>Level </a:t>
            </a:r>
            <a:r>
              <a:rPr lang="en-US" sz="2400" dirty="0" smtClean="0">
                <a:latin typeface="Arial" pitchFamily="34" charset="0"/>
                <a:cs typeface="Arial" pitchFamily="34" charset="0"/>
              </a:rPr>
              <a:t>4—Managed, “Professional Level”</a:t>
            </a:r>
            <a:endParaRPr lang="en-US" sz="2400" dirty="0">
              <a:latin typeface="Arial" pitchFamily="34" charset="0"/>
              <a:cs typeface="Arial" pitchFamily="34" charset="0"/>
            </a:endParaRPr>
          </a:p>
          <a:p>
            <a:pPr>
              <a:lnSpc>
                <a:spcPct val="200000"/>
              </a:lnSpc>
              <a:spcBef>
                <a:spcPts val="1200"/>
              </a:spcBef>
            </a:pPr>
            <a:r>
              <a:rPr lang="en-US" sz="2400" dirty="0">
                <a:latin typeface="Arial" pitchFamily="34" charset="0"/>
                <a:cs typeface="Arial" pitchFamily="34" charset="0"/>
              </a:rPr>
              <a:t>Level </a:t>
            </a:r>
            <a:r>
              <a:rPr lang="en-US" sz="2400" dirty="0" smtClean="0">
                <a:latin typeface="Arial" pitchFamily="34" charset="0"/>
                <a:cs typeface="Arial" pitchFamily="34" charset="0"/>
              </a:rPr>
              <a:t>5—Optimized, “Championship Level”</a:t>
            </a:r>
            <a:endParaRPr lang="en-US" sz="2400" dirty="0">
              <a:latin typeface="Arial" pitchFamily="34" charset="0"/>
              <a:cs typeface="Arial" pitchFamily="34" charset="0"/>
            </a:endParaRPr>
          </a:p>
        </p:txBody>
      </p:sp>
      <p:pic>
        <p:nvPicPr>
          <p:cNvPr id="1026" name="Picture 2" descr="C:\Documents and Settings\twashin\Local Settings\Temporary Internet Files\Content.IE5\DAK4385B\MC900434777[1].png"/>
          <p:cNvPicPr>
            <a:picLocks noChangeAspect="1" noChangeArrowheads="1"/>
          </p:cNvPicPr>
          <p:nvPr/>
        </p:nvPicPr>
        <p:blipFill rotWithShape="1">
          <a:blip r:embed="rId3">
            <a:extLst>
              <a:ext uri="{28A0092B-C50C-407E-A947-70E740481C1C}">
                <a14:useLocalDpi xmlns:a14="http://schemas.microsoft.com/office/drawing/2010/main" val="0"/>
              </a:ext>
            </a:extLst>
          </a:blip>
          <a:srcRect l="15576" r="16027"/>
          <a:stretch/>
        </p:blipFill>
        <p:spPr bwMode="auto">
          <a:xfrm>
            <a:off x="8135007" y="5160982"/>
            <a:ext cx="804041" cy="117554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Documents and Settings\twashin\Local Settings\Temporary Internet Files\Content.IE5\2SDS4BIW\MC90002457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67" y="4137761"/>
            <a:ext cx="776053" cy="148590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Documents and Settings\twashin\Local Settings\Temporary Internet Files\Content.IE5\9V32SEZY\MC90009018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1044" y="1673717"/>
            <a:ext cx="1112432" cy="85612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Documents and Settings\twashin\Local Settings\Temporary Internet Files\Content.IE5\DAK4385B\MC900013569[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62862" y="3041444"/>
            <a:ext cx="672115" cy="16013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Documents and Settings\twashin\Local Settings\Temporary Internet Files\Content.IE5\9V32SEZY\MC900090212[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905" y="2487286"/>
            <a:ext cx="1088179" cy="110831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2"/>
          <p:cNvSpPr>
            <a:spLocks noGrp="1" noChangeArrowheads="1"/>
          </p:cNvSpPr>
          <p:nvPr>
            <p:ph type="title"/>
          </p:nvPr>
        </p:nvSpPr>
        <p:spPr bwMode="auto">
          <a:xfrm>
            <a:off x="232012" y="702628"/>
            <a:ext cx="8666328" cy="5238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r>
              <a:rPr lang="en-US" sz="2400" b="1" dirty="0" smtClean="0">
                <a:latin typeface="Arial" pitchFamily="34" charset="0"/>
                <a:cs typeface="Arial" pitchFamily="34" charset="0"/>
              </a:rPr>
              <a:t>At What Caliber Does Your Organization Need to Perform?</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418800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628">
                                            <p:txEl>
                                              <p:pRg st="0" end="0"/>
                                            </p:txEl>
                                          </p:spTgt>
                                        </p:tgtEl>
                                        <p:attrNameLst>
                                          <p:attrName>style.visibility</p:attrName>
                                        </p:attrNameLst>
                                      </p:cBhvr>
                                      <p:to>
                                        <p:strVal val="visible"/>
                                      </p:to>
                                    </p:set>
                                    <p:animEffect transition="in" filter="fade">
                                      <p:cBhvr>
                                        <p:cTn id="7" dur="500"/>
                                        <p:tgtEl>
                                          <p:spTgt spid="410628">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32"/>
                                        </p:tgtEl>
                                        <p:attrNameLst>
                                          <p:attrName>style.visibility</p:attrName>
                                        </p:attrNameLst>
                                      </p:cBhvr>
                                      <p:to>
                                        <p:strVal val="visible"/>
                                      </p:to>
                                    </p:set>
                                    <p:animEffect transition="in" filter="fade">
                                      <p:cBhvr>
                                        <p:cTn id="11" dur="500"/>
                                        <p:tgtEl>
                                          <p:spTgt spid="10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10628">
                                            <p:txEl>
                                              <p:pRg st="1" end="1"/>
                                            </p:txEl>
                                          </p:spTgt>
                                        </p:tgtEl>
                                        <p:attrNameLst>
                                          <p:attrName>style.visibility</p:attrName>
                                        </p:attrNameLst>
                                      </p:cBhvr>
                                      <p:to>
                                        <p:strVal val="visible"/>
                                      </p:to>
                                    </p:set>
                                    <p:animEffect transition="in" filter="fade">
                                      <p:cBhvr>
                                        <p:cTn id="16" dur="500"/>
                                        <p:tgtEl>
                                          <p:spTgt spid="410628">
                                            <p:txEl>
                                              <p:pRg st="1" end="1"/>
                                            </p:txEl>
                                          </p:spTgt>
                                        </p:tgtEl>
                                      </p:cBhvr>
                                    </p:animEffect>
                                  </p:childTnLst>
                                </p:cTn>
                              </p:par>
                              <p:par>
                                <p:cTn id="17" presetID="1" presetClass="exit" presetSubtype="0" fill="hold" nodeType="withEffect">
                                  <p:stCondLst>
                                    <p:cond delay="0"/>
                                  </p:stCondLst>
                                  <p:childTnLst>
                                    <p:set>
                                      <p:cBhvr>
                                        <p:cTn id="18" dur="1" fill="hold">
                                          <p:stCondLst>
                                            <p:cond delay="0"/>
                                          </p:stCondLst>
                                        </p:cTn>
                                        <p:tgtEl>
                                          <p:spTgt spid="1032"/>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628">
                                            <p:txEl>
                                              <p:pRg st="2" end="2"/>
                                            </p:txEl>
                                          </p:spTgt>
                                        </p:tgtEl>
                                        <p:attrNameLst>
                                          <p:attrName>style.visibility</p:attrName>
                                        </p:attrNameLst>
                                      </p:cBhvr>
                                      <p:to>
                                        <p:strVal val="visible"/>
                                      </p:to>
                                    </p:set>
                                    <p:animEffect transition="in" filter="fade">
                                      <p:cBhvr>
                                        <p:cTn id="27" dur="500"/>
                                        <p:tgtEl>
                                          <p:spTgt spid="410628">
                                            <p:txEl>
                                              <p:pRg st="2" end="2"/>
                                            </p:txEl>
                                          </p:spTgt>
                                        </p:tgtEl>
                                      </p:cBhvr>
                                    </p:animEffect>
                                  </p:childTnLst>
                                </p:cTn>
                              </p:par>
                              <p:par>
                                <p:cTn id="28" presetID="1" presetClass="exit" presetSubtype="0" fill="hold" nodeType="withEffect">
                                  <p:stCondLst>
                                    <p:cond delay="0"/>
                                  </p:stCondLst>
                                  <p:childTnLst>
                                    <p:set>
                                      <p:cBhvr>
                                        <p:cTn id="29" dur="1" fill="hold">
                                          <p:stCondLst>
                                            <p:cond delay="0"/>
                                          </p:stCondLst>
                                        </p:cTn>
                                        <p:tgtEl>
                                          <p:spTgt spid="13"/>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034"/>
                                        </p:tgtEl>
                                        <p:attrNameLst>
                                          <p:attrName>style.visibility</p:attrName>
                                        </p:attrNameLst>
                                      </p:cBhvr>
                                      <p:to>
                                        <p:strVal val="visible"/>
                                      </p:to>
                                    </p:set>
                                    <p:animEffect transition="in" filter="fade">
                                      <p:cBhvr>
                                        <p:cTn id="33" dur="500"/>
                                        <p:tgtEl>
                                          <p:spTgt spid="103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10628">
                                            <p:txEl>
                                              <p:pRg st="3" end="3"/>
                                            </p:txEl>
                                          </p:spTgt>
                                        </p:tgtEl>
                                        <p:attrNameLst>
                                          <p:attrName>style.visibility</p:attrName>
                                        </p:attrNameLst>
                                      </p:cBhvr>
                                      <p:to>
                                        <p:strVal val="visible"/>
                                      </p:to>
                                    </p:set>
                                    <p:animEffect transition="in" filter="fade">
                                      <p:cBhvr>
                                        <p:cTn id="38" dur="500"/>
                                        <p:tgtEl>
                                          <p:spTgt spid="410628">
                                            <p:txEl>
                                              <p:pRg st="3" end="3"/>
                                            </p:txEl>
                                          </p:spTgt>
                                        </p:tgtEl>
                                      </p:cBhvr>
                                    </p:animEffect>
                                  </p:childTnLst>
                                </p:cTn>
                              </p:par>
                              <p:par>
                                <p:cTn id="39" presetID="1" presetClass="exit" presetSubtype="0" fill="hold" nodeType="withEffect">
                                  <p:stCondLst>
                                    <p:cond delay="0"/>
                                  </p:stCondLst>
                                  <p:childTnLst>
                                    <p:set>
                                      <p:cBhvr>
                                        <p:cTn id="40" dur="1" fill="hold">
                                          <p:stCondLst>
                                            <p:cond delay="0"/>
                                          </p:stCondLst>
                                        </p:cTn>
                                        <p:tgtEl>
                                          <p:spTgt spid="1034"/>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031"/>
                                        </p:tgtEl>
                                        <p:attrNameLst>
                                          <p:attrName>style.visibility</p:attrName>
                                        </p:attrNameLst>
                                      </p:cBhvr>
                                      <p:to>
                                        <p:strVal val="visible"/>
                                      </p:to>
                                    </p:set>
                                    <p:animEffect transition="in" filter="fade">
                                      <p:cBhvr>
                                        <p:cTn id="44" dur="500"/>
                                        <p:tgtEl>
                                          <p:spTgt spid="10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10628">
                                            <p:txEl>
                                              <p:pRg st="4" end="4"/>
                                            </p:txEl>
                                          </p:spTgt>
                                        </p:tgtEl>
                                        <p:attrNameLst>
                                          <p:attrName>style.visibility</p:attrName>
                                        </p:attrNameLst>
                                      </p:cBhvr>
                                      <p:to>
                                        <p:strVal val="visible"/>
                                      </p:to>
                                    </p:set>
                                    <p:animEffect transition="in" filter="fade">
                                      <p:cBhvr>
                                        <p:cTn id="49" dur="500"/>
                                        <p:tgtEl>
                                          <p:spTgt spid="410628">
                                            <p:txEl>
                                              <p:pRg st="4" end="4"/>
                                            </p:txEl>
                                          </p:spTgt>
                                        </p:tgtEl>
                                      </p:cBhvr>
                                    </p:animEffect>
                                  </p:childTnLst>
                                </p:cTn>
                              </p:par>
                              <p:par>
                                <p:cTn id="50" presetID="1" presetClass="exit" presetSubtype="0" fill="hold" nodeType="withEffect">
                                  <p:stCondLst>
                                    <p:cond delay="0"/>
                                  </p:stCondLst>
                                  <p:childTnLst>
                                    <p:set>
                                      <p:cBhvr>
                                        <p:cTn id="51" dur="1" fill="hold">
                                          <p:stCondLst>
                                            <p:cond delay="0"/>
                                          </p:stCondLst>
                                        </p:cTn>
                                        <p:tgtEl>
                                          <p:spTgt spid="1031"/>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fade">
                                      <p:cBhvr>
                                        <p:cTn id="5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143000"/>
            <a:ext cx="5334000" cy="769441"/>
          </a:xfrm>
          <a:prstGeom prst="rect">
            <a:avLst/>
          </a:prstGeom>
          <a:noFill/>
        </p:spPr>
        <p:txBody>
          <a:bodyPr wrap="square" rtlCol="0">
            <a:spAutoFit/>
          </a:bodyPr>
          <a:lstStyle/>
          <a:p>
            <a:pPr algn="ctr"/>
            <a:r>
              <a:rPr lang="en-US" sz="4400" dirty="0" smtClean="0">
                <a:latin typeface="Arial" pitchFamily="34" charset="0"/>
                <a:cs typeface="Arial" pitchFamily="34" charset="0"/>
              </a:rPr>
              <a:t>Agenda</a:t>
            </a:r>
            <a:endParaRPr lang="en-US" sz="4400" dirty="0">
              <a:latin typeface="Arial" pitchFamily="34" charset="0"/>
              <a:cs typeface="Arial" pitchFamily="34" charset="0"/>
            </a:endParaRPr>
          </a:p>
        </p:txBody>
      </p:sp>
      <p:sp>
        <p:nvSpPr>
          <p:cNvPr id="3" name="TextBox 2"/>
          <p:cNvSpPr txBox="1"/>
          <p:nvPr/>
        </p:nvSpPr>
        <p:spPr>
          <a:xfrm>
            <a:off x="883557" y="2743199"/>
            <a:ext cx="7376886" cy="2246769"/>
          </a:xfrm>
          <a:prstGeom prst="rect">
            <a:avLst/>
          </a:prstGeom>
          <a:noFill/>
        </p:spPr>
        <p:txBody>
          <a:bodyPr wrap="square" rtlCol="0">
            <a:spAutoFit/>
          </a:bodyPr>
          <a:lstStyle/>
          <a:p>
            <a:pPr marL="457200" indent="-457200">
              <a:buFont typeface="Arial" pitchFamily="34" charset="0"/>
              <a:buChar char="•"/>
            </a:pPr>
            <a:r>
              <a:rPr lang="en-US" sz="2800" dirty="0">
                <a:solidFill>
                  <a:schemeClr val="bg1">
                    <a:lumMod val="65000"/>
                  </a:schemeClr>
                </a:solidFill>
                <a:latin typeface="Arial" pitchFamily="34" charset="0"/>
                <a:cs typeface="Arial" pitchFamily="34" charset="0"/>
              </a:rPr>
              <a:t>Overview of Portfolio Management</a:t>
            </a:r>
          </a:p>
          <a:p>
            <a:pPr marL="457200" indent="-457200">
              <a:buFont typeface="Arial" pitchFamily="34" charset="0"/>
              <a:buChar char="•"/>
            </a:pPr>
            <a:r>
              <a:rPr lang="en-US" sz="2800" dirty="0">
                <a:solidFill>
                  <a:schemeClr val="bg1">
                    <a:lumMod val="65000"/>
                  </a:schemeClr>
                </a:solidFill>
                <a:latin typeface="Arial" pitchFamily="34" charset="0"/>
                <a:cs typeface="Arial" pitchFamily="34" charset="0"/>
              </a:rPr>
              <a:t>Portfolio Magnitude and Project Criticality</a:t>
            </a:r>
          </a:p>
          <a:p>
            <a:pPr marL="457200" indent="-457200">
              <a:buFont typeface="Arial" pitchFamily="34" charset="0"/>
              <a:buChar char="•"/>
            </a:pPr>
            <a:r>
              <a:rPr lang="en-US" sz="2800" dirty="0" smtClean="0">
                <a:latin typeface="Arial" pitchFamily="34" charset="0"/>
                <a:cs typeface="Arial" pitchFamily="34" charset="0"/>
              </a:rPr>
              <a:t>Accountability Framework</a:t>
            </a:r>
          </a:p>
          <a:p>
            <a:pPr marL="457200" indent="-457200">
              <a:buFont typeface="Arial" pitchFamily="34" charset="0"/>
              <a:buChar char="•"/>
            </a:pPr>
            <a:r>
              <a:rPr lang="en-US" sz="2800" dirty="0">
                <a:solidFill>
                  <a:schemeClr val="bg1">
                    <a:lumMod val="65000"/>
                  </a:schemeClr>
                </a:solidFill>
                <a:latin typeface="Arial" pitchFamily="34" charset="0"/>
                <a:cs typeface="Arial" pitchFamily="34" charset="0"/>
              </a:rPr>
              <a:t>Examples</a:t>
            </a:r>
          </a:p>
          <a:p>
            <a:pPr marL="457200" indent="-457200">
              <a:buFont typeface="Arial" pitchFamily="34" charset="0"/>
              <a:buChar char="•"/>
            </a:pPr>
            <a:r>
              <a:rPr lang="en-US" sz="2800" dirty="0" smtClean="0">
                <a:solidFill>
                  <a:schemeClr val="bg1">
                    <a:lumMod val="65000"/>
                  </a:schemeClr>
                </a:solidFill>
                <a:latin typeface="Arial" pitchFamily="34" charset="0"/>
                <a:cs typeface="Arial" pitchFamily="34" charset="0"/>
              </a:rPr>
              <a:t>Q&amp;R</a:t>
            </a:r>
            <a:endParaRPr lang="en-US" sz="2800"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1451833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143000"/>
            <a:ext cx="5334000" cy="769441"/>
          </a:xfrm>
          <a:prstGeom prst="rect">
            <a:avLst/>
          </a:prstGeom>
          <a:noFill/>
        </p:spPr>
        <p:txBody>
          <a:bodyPr wrap="square" rtlCol="0">
            <a:spAutoFit/>
          </a:bodyPr>
          <a:lstStyle/>
          <a:p>
            <a:pPr algn="ctr"/>
            <a:r>
              <a:rPr lang="en-US" sz="4400" dirty="0" smtClean="0">
                <a:latin typeface="Arial" pitchFamily="34" charset="0"/>
                <a:cs typeface="Arial" pitchFamily="34" charset="0"/>
              </a:rPr>
              <a:t>Agenda</a:t>
            </a:r>
            <a:endParaRPr lang="en-US" sz="4400" dirty="0">
              <a:latin typeface="Arial" pitchFamily="34" charset="0"/>
              <a:cs typeface="Arial" pitchFamily="34" charset="0"/>
            </a:endParaRPr>
          </a:p>
        </p:txBody>
      </p:sp>
      <p:sp>
        <p:nvSpPr>
          <p:cNvPr id="3" name="TextBox 2"/>
          <p:cNvSpPr txBox="1"/>
          <p:nvPr/>
        </p:nvSpPr>
        <p:spPr>
          <a:xfrm>
            <a:off x="883557" y="2743199"/>
            <a:ext cx="7376886" cy="2246769"/>
          </a:xfrm>
          <a:prstGeom prst="rect">
            <a:avLst/>
          </a:prstGeom>
          <a:noFill/>
        </p:spPr>
        <p:txBody>
          <a:bodyPr wrap="square" rtlCol="0">
            <a:spAutoFit/>
          </a:bodyPr>
          <a:lstStyle/>
          <a:p>
            <a:pPr marL="457200" indent="-457200">
              <a:buFont typeface="Arial" pitchFamily="34" charset="0"/>
              <a:buChar char="•"/>
            </a:pPr>
            <a:r>
              <a:rPr lang="en-US" sz="2800" dirty="0" smtClean="0">
                <a:latin typeface="Arial" pitchFamily="34" charset="0"/>
                <a:cs typeface="Arial" pitchFamily="34" charset="0"/>
              </a:rPr>
              <a:t>Overview</a:t>
            </a:r>
            <a:r>
              <a:rPr lang="en-US" sz="2800" dirty="0">
                <a:latin typeface="Arial" pitchFamily="34" charset="0"/>
                <a:cs typeface="Arial" pitchFamily="34" charset="0"/>
              </a:rPr>
              <a:t> </a:t>
            </a:r>
            <a:r>
              <a:rPr lang="en-US" sz="2800" dirty="0" smtClean="0">
                <a:latin typeface="Arial" pitchFamily="34" charset="0"/>
                <a:cs typeface="Arial" pitchFamily="34" charset="0"/>
              </a:rPr>
              <a:t>of Portfolio Management</a:t>
            </a:r>
          </a:p>
          <a:p>
            <a:pPr marL="457200" indent="-457200">
              <a:buFont typeface="Arial" pitchFamily="34" charset="0"/>
              <a:buChar char="•"/>
            </a:pPr>
            <a:r>
              <a:rPr lang="en-US" sz="2800" dirty="0">
                <a:solidFill>
                  <a:schemeClr val="bg1">
                    <a:lumMod val="65000"/>
                  </a:schemeClr>
                </a:solidFill>
                <a:latin typeface="Arial" pitchFamily="34" charset="0"/>
                <a:cs typeface="Arial" pitchFamily="34" charset="0"/>
              </a:rPr>
              <a:t>Portfolio Magnitude and Project Criticality</a:t>
            </a:r>
          </a:p>
          <a:p>
            <a:pPr marL="457200" indent="-457200">
              <a:buFont typeface="Arial" pitchFamily="34" charset="0"/>
              <a:buChar char="•"/>
            </a:pPr>
            <a:r>
              <a:rPr lang="en-US" sz="2800" dirty="0" smtClean="0">
                <a:solidFill>
                  <a:schemeClr val="bg1">
                    <a:lumMod val="65000"/>
                  </a:schemeClr>
                </a:solidFill>
                <a:latin typeface="Arial" pitchFamily="34" charset="0"/>
                <a:cs typeface="Arial" pitchFamily="34" charset="0"/>
              </a:rPr>
              <a:t>Accountability Framework</a:t>
            </a:r>
          </a:p>
          <a:p>
            <a:pPr marL="457200" indent="-457200">
              <a:buFont typeface="Arial" pitchFamily="34" charset="0"/>
              <a:buChar char="•"/>
            </a:pPr>
            <a:r>
              <a:rPr lang="en-US" sz="2800" dirty="0" smtClean="0">
                <a:solidFill>
                  <a:schemeClr val="bg1">
                    <a:lumMod val="65000"/>
                  </a:schemeClr>
                </a:solidFill>
                <a:latin typeface="Arial" pitchFamily="34" charset="0"/>
                <a:cs typeface="Arial" pitchFamily="34" charset="0"/>
              </a:rPr>
              <a:t>Examples</a:t>
            </a:r>
            <a:endParaRPr lang="en-US" sz="2800" dirty="0">
              <a:solidFill>
                <a:schemeClr val="bg1">
                  <a:lumMod val="65000"/>
                </a:schemeClr>
              </a:solidFill>
              <a:latin typeface="Arial" pitchFamily="34" charset="0"/>
              <a:cs typeface="Arial" pitchFamily="34" charset="0"/>
            </a:endParaRPr>
          </a:p>
          <a:p>
            <a:pPr marL="457200" indent="-457200">
              <a:buFont typeface="Arial" pitchFamily="34" charset="0"/>
              <a:buChar char="•"/>
            </a:pPr>
            <a:r>
              <a:rPr lang="en-US" sz="2800" dirty="0" smtClean="0">
                <a:solidFill>
                  <a:schemeClr val="bg1">
                    <a:lumMod val="65000"/>
                  </a:schemeClr>
                </a:solidFill>
                <a:latin typeface="Arial" pitchFamily="34" charset="0"/>
                <a:cs typeface="Arial" pitchFamily="34" charset="0"/>
              </a:rPr>
              <a:t>Q&amp;R</a:t>
            </a:r>
            <a:endParaRPr lang="en-US" sz="2800"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3288535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917245" y="4302786"/>
            <a:ext cx="2103120" cy="1279525"/>
          </a:xfrm>
          <a:prstGeom prst="roundRect">
            <a:avLst>
              <a:gd name="adj" fmla="val 16667"/>
            </a:avLst>
          </a:prstGeom>
          <a:gradFill rotWithShape="1">
            <a:gsLst>
              <a:gs pos="0">
                <a:srgbClr val="EAEAEA"/>
              </a:gs>
              <a:gs pos="100000">
                <a:srgbClr val="006699"/>
              </a:gs>
            </a:gsLst>
            <a:lin ang="2700000" scaled="1"/>
          </a:gradFill>
          <a:ln w="19050">
            <a:noFill/>
            <a:round/>
            <a:headEnd/>
            <a:tailEnd/>
          </a:ln>
          <a:effectLst/>
          <a:scene3d>
            <a:camera prst="orthographicFront">
              <a:rot lat="0" lon="0" rev="0"/>
            </a:camera>
            <a:lightRig rig="contrasting" dir="t">
              <a:rot lat="0" lon="0" rev="7800000"/>
            </a:lightRig>
          </a:scene3d>
          <a:sp3d>
            <a:bevelT w="139700" h="1397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Calibri" pitchFamily="34" charset="0"/>
              </a:rPr>
              <a:t>Governance as </a:t>
            </a:r>
            <a:br>
              <a:rPr lang="en-US" dirty="0">
                <a:latin typeface="Calibri" pitchFamily="34" charset="0"/>
              </a:rPr>
            </a:br>
            <a:r>
              <a:rPr lang="en-US" dirty="0">
                <a:latin typeface="Calibri" pitchFamily="34" charset="0"/>
              </a:rPr>
              <a:t>the Framework </a:t>
            </a:r>
            <a:br>
              <a:rPr lang="en-US" dirty="0">
                <a:latin typeface="Calibri" pitchFamily="34" charset="0"/>
              </a:rPr>
            </a:br>
            <a:r>
              <a:rPr lang="en-US" dirty="0">
                <a:latin typeface="Calibri" pitchFamily="34" charset="0"/>
              </a:rPr>
              <a:t>Which </a:t>
            </a:r>
            <a:r>
              <a:rPr lang="en-US" u="sng" dirty="0">
                <a:latin typeface="Calibri" pitchFamily="34" charset="0"/>
              </a:rPr>
              <a:t>Enables</a:t>
            </a:r>
            <a:r>
              <a:rPr lang="en-US" dirty="0">
                <a:latin typeface="Calibri" pitchFamily="34" charset="0"/>
              </a:rPr>
              <a:t> </a:t>
            </a:r>
            <a:br>
              <a:rPr lang="en-US" dirty="0">
                <a:latin typeface="Calibri" pitchFamily="34" charset="0"/>
              </a:rPr>
            </a:br>
            <a:r>
              <a:rPr lang="en-US" dirty="0">
                <a:latin typeface="Calibri" pitchFamily="34" charset="0"/>
              </a:rPr>
              <a:t>Accountability</a:t>
            </a:r>
          </a:p>
        </p:txBody>
      </p:sp>
      <p:sp>
        <p:nvSpPr>
          <p:cNvPr id="3075" name="AutoShape 3"/>
          <p:cNvSpPr>
            <a:spLocks noChangeArrowheads="1"/>
          </p:cNvSpPr>
          <p:nvPr/>
        </p:nvSpPr>
        <p:spPr bwMode="auto">
          <a:xfrm>
            <a:off x="6100433" y="4302786"/>
            <a:ext cx="2103120" cy="1279525"/>
          </a:xfrm>
          <a:prstGeom prst="roundRect">
            <a:avLst>
              <a:gd name="adj" fmla="val 16667"/>
            </a:avLst>
          </a:prstGeom>
          <a:gradFill rotWithShape="1">
            <a:gsLst>
              <a:gs pos="0">
                <a:srgbClr val="EAEAEA"/>
              </a:gs>
              <a:gs pos="100000">
                <a:srgbClr val="006699"/>
              </a:gs>
            </a:gsLst>
            <a:lin ang="2700000" scaled="1"/>
          </a:gradFill>
          <a:ln w="19050">
            <a:noFill/>
            <a:round/>
            <a:headEnd/>
            <a:tailEnd/>
          </a:ln>
          <a:effectLst/>
          <a:scene3d>
            <a:camera prst="orthographicFront">
              <a:rot lat="0" lon="0" rev="0"/>
            </a:camera>
            <a:lightRig rig="contrasting" dir="t">
              <a:rot lat="0" lon="0" rev="7800000"/>
            </a:lightRig>
          </a:scene3d>
          <a:sp3d>
            <a:bevelT w="139700" h="1397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Calibri" pitchFamily="34" charset="0"/>
              </a:rPr>
              <a:t>A </a:t>
            </a:r>
            <a:r>
              <a:rPr lang="en-US" dirty="0" smtClean="0">
                <a:latin typeface="Calibri" pitchFamily="34" charset="0"/>
              </a:rPr>
              <a:t>Shared </a:t>
            </a:r>
            <a:r>
              <a:rPr lang="en-US" dirty="0">
                <a:latin typeface="Calibri" pitchFamily="34" charset="0"/>
              </a:rPr>
              <a:t>Vision </a:t>
            </a:r>
            <a:br>
              <a:rPr lang="en-US" dirty="0">
                <a:latin typeface="Calibri" pitchFamily="34" charset="0"/>
              </a:rPr>
            </a:br>
            <a:r>
              <a:rPr lang="en-US" dirty="0">
                <a:latin typeface="Calibri" pitchFamily="34" charset="0"/>
              </a:rPr>
              <a:t>With Strategic </a:t>
            </a:r>
            <a:r>
              <a:rPr lang="en-US" dirty="0" smtClean="0">
                <a:latin typeface="Calibri" pitchFamily="34" charset="0"/>
              </a:rPr>
              <a:t>Goals </a:t>
            </a:r>
            <a:br>
              <a:rPr lang="en-US" dirty="0" smtClean="0">
                <a:latin typeface="Calibri" pitchFamily="34" charset="0"/>
              </a:rPr>
            </a:br>
            <a:r>
              <a:rPr lang="en-US" dirty="0" smtClean="0">
                <a:latin typeface="Calibri" pitchFamily="34" charset="0"/>
              </a:rPr>
              <a:t>to </a:t>
            </a:r>
            <a:r>
              <a:rPr lang="en-US" u="sng" dirty="0" smtClean="0">
                <a:latin typeface="Calibri" pitchFamily="34" charset="0"/>
              </a:rPr>
              <a:t>Demonstrate</a:t>
            </a:r>
            <a:r>
              <a:rPr lang="en-US" dirty="0" smtClean="0">
                <a:latin typeface="Calibri" pitchFamily="34" charset="0"/>
              </a:rPr>
              <a:t> </a:t>
            </a:r>
            <a:r>
              <a:rPr lang="en-US" dirty="0">
                <a:latin typeface="Calibri" pitchFamily="34" charset="0"/>
              </a:rPr>
              <a:t/>
            </a:r>
            <a:br>
              <a:rPr lang="en-US" dirty="0">
                <a:latin typeface="Calibri" pitchFamily="34" charset="0"/>
              </a:rPr>
            </a:br>
            <a:r>
              <a:rPr lang="en-US" dirty="0">
                <a:latin typeface="Calibri" pitchFamily="34" charset="0"/>
              </a:rPr>
              <a:t>Accountability</a:t>
            </a:r>
          </a:p>
        </p:txBody>
      </p:sp>
      <p:cxnSp>
        <p:nvCxnSpPr>
          <p:cNvPr id="3076" name="AutoShape 4"/>
          <p:cNvCxnSpPr>
            <a:cxnSpLocks noChangeShapeType="1"/>
            <a:stCxn id="3074" idx="3"/>
            <a:endCxn id="3075" idx="1"/>
          </p:cNvCxnSpPr>
          <p:nvPr/>
        </p:nvCxnSpPr>
        <p:spPr bwMode="auto">
          <a:xfrm>
            <a:off x="3020365" y="4942549"/>
            <a:ext cx="3080068" cy="0"/>
          </a:xfrm>
          <a:prstGeom prst="straightConnector1">
            <a:avLst/>
          </a:prstGeom>
          <a:ln w="57150">
            <a:solidFill>
              <a:schemeClr val="tx1">
                <a:lumMod val="85000"/>
                <a:lumOff val="15000"/>
              </a:schemeClr>
            </a:solidFill>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3078" name="AutoShape 6"/>
          <p:cNvSpPr>
            <a:spLocks noChangeArrowheads="1"/>
          </p:cNvSpPr>
          <p:nvPr/>
        </p:nvSpPr>
        <p:spPr bwMode="auto">
          <a:xfrm>
            <a:off x="3508045" y="1688174"/>
            <a:ext cx="2103120" cy="1279525"/>
          </a:xfrm>
          <a:prstGeom prst="roundRect">
            <a:avLst>
              <a:gd name="adj" fmla="val 16667"/>
            </a:avLst>
          </a:prstGeom>
          <a:gradFill rotWithShape="1">
            <a:gsLst>
              <a:gs pos="0">
                <a:srgbClr val="EAEAEA"/>
              </a:gs>
              <a:gs pos="100000">
                <a:srgbClr val="006699"/>
              </a:gs>
            </a:gsLst>
            <a:lin ang="2700000" scaled="1"/>
          </a:gradFill>
          <a:ln w="19050">
            <a:noFill/>
            <a:round/>
            <a:headEnd/>
            <a:tailEnd/>
          </a:ln>
          <a:effectLst/>
          <a:scene3d>
            <a:camera prst="orthographicFront">
              <a:rot lat="0" lon="0" rev="0"/>
            </a:camera>
            <a:lightRig rig="contrasting" dir="t">
              <a:rot lat="0" lon="0" rev="7800000"/>
            </a:lightRig>
          </a:scene3d>
          <a:sp3d>
            <a:bevelT w="139700" h="1397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Calibri" pitchFamily="34" charset="0"/>
              </a:rPr>
              <a:t>Leadership </a:t>
            </a:r>
            <a:br>
              <a:rPr lang="en-US" dirty="0">
                <a:latin typeface="Calibri" pitchFamily="34" charset="0"/>
              </a:rPr>
            </a:br>
            <a:r>
              <a:rPr lang="en-US" dirty="0">
                <a:latin typeface="Calibri" pitchFamily="34" charset="0"/>
              </a:rPr>
              <a:t>to </a:t>
            </a:r>
            <a:r>
              <a:rPr lang="en-US" u="sng" dirty="0">
                <a:latin typeface="Calibri" pitchFamily="34" charset="0"/>
              </a:rPr>
              <a:t>Drive</a:t>
            </a:r>
            <a:r>
              <a:rPr lang="en-US" dirty="0">
                <a:latin typeface="Calibri" pitchFamily="34" charset="0"/>
              </a:rPr>
              <a:t> </a:t>
            </a:r>
            <a:br>
              <a:rPr lang="en-US" dirty="0">
                <a:latin typeface="Calibri" pitchFamily="34" charset="0"/>
              </a:rPr>
            </a:br>
            <a:r>
              <a:rPr lang="en-US" dirty="0">
                <a:latin typeface="Calibri" pitchFamily="34" charset="0"/>
              </a:rPr>
              <a:t>Accountability</a:t>
            </a:r>
          </a:p>
        </p:txBody>
      </p:sp>
      <p:sp>
        <p:nvSpPr>
          <p:cNvPr id="3083" name="Text Box 11"/>
          <p:cNvSpPr txBox="1">
            <a:spLocks noChangeArrowheads="1"/>
          </p:cNvSpPr>
          <p:nvPr/>
        </p:nvSpPr>
        <p:spPr bwMode="auto">
          <a:xfrm>
            <a:off x="1" y="70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effectLst>
                  <a:outerShdw blurRad="38100" dist="38100" dir="2700000" algn="tl">
                    <a:srgbClr val="C0C0C0"/>
                  </a:outerShdw>
                </a:effectLst>
              </a:rPr>
              <a:t>Critical Components of Accountability</a:t>
            </a:r>
          </a:p>
        </p:txBody>
      </p:sp>
      <p:grpSp>
        <p:nvGrpSpPr>
          <p:cNvPr id="2" name="Group 1"/>
          <p:cNvGrpSpPr/>
          <p:nvPr/>
        </p:nvGrpSpPr>
        <p:grpSpPr>
          <a:xfrm>
            <a:off x="2806370" y="2967698"/>
            <a:ext cx="3433761" cy="1335088"/>
            <a:chOff x="2909888" y="2760662"/>
            <a:chExt cx="3433761" cy="1335088"/>
          </a:xfrm>
        </p:grpSpPr>
        <p:sp>
          <p:nvSpPr>
            <p:cNvPr id="3081" name="Line 9"/>
            <p:cNvSpPr>
              <a:spLocks noChangeShapeType="1"/>
            </p:cNvSpPr>
            <p:nvPr/>
          </p:nvSpPr>
          <p:spPr bwMode="auto">
            <a:xfrm flipV="1">
              <a:off x="2909888" y="2760662"/>
              <a:ext cx="857250" cy="1335087"/>
            </a:xfrm>
            <a:prstGeom prst="line">
              <a:avLst/>
            </a:prstGeom>
            <a:ln w="57150">
              <a:solidFill>
                <a:schemeClr val="tx1">
                  <a:lumMod val="85000"/>
                  <a:lumOff val="15000"/>
                </a:schemeClr>
              </a:solidFill>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3082" name="Line 10"/>
            <p:cNvSpPr>
              <a:spLocks noChangeShapeType="1"/>
            </p:cNvSpPr>
            <p:nvPr/>
          </p:nvSpPr>
          <p:spPr bwMode="auto">
            <a:xfrm flipH="1" flipV="1">
              <a:off x="5519736" y="2760663"/>
              <a:ext cx="823913" cy="1335087"/>
            </a:xfrm>
            <a:prstGeom prst="line">
              <a:avLst/>
            </a:prstGeom>
            <a:ln w="57150">
              <a:solidFill>
                <a:schemeClr val="tx1">
                  <a:lumMod val="85000"/>
                  <a:lumOff val="15000"/>
                </a:schemeClr>
              </a:solidFill>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endParaRPr lang="en-US" dirty="0"/>
            </a:p>
          </p:txBody>
        </p:sp>
      </p:grpSp>
    </p:spTree>
    <p:extLst>
      <p:ext uri="{BB962C8B-B14F-4D97-AF65-F5344CB8AC3E}">
        <p14:creationId xmlns:p14="http://schemas.microsoft.com/office/powerpoint/2010/main" val="34439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ipe(left)">
                                      <p:cBhvr>
                                        <p:cTn id="12" dur="500"/>
                                        <p:tgtEl>
                                          <p:spTgt spid="307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075"/>
                                        </p:tgtEl>
                                        <p:attrNameLst>
                                          <p:attrName>style.visibility</p:attrName>
                                        </p:attrNameLst>
                                      </p:cBhvr>
                                      <p:to>
                                        <p:strVal val="visible"/>
                                      </p:to>
                                    </p:set>
                                    <p:animEffect transition="in" filter="fade">
                                      <p:cBhvr>
                                        <p:cTn id="16" dur="500"/>
                                        <p:tgtEl>
                                          <p:spTgt spid="307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078"/>
                                        </p:tgtEl>
                                        <p:attrNameLst>
                                          <p:attrName>style.visibility</p:attrName>
                                        </p:attrNameLst>
                                      </p:cBhvr>
                                      <p:to>
                                        <p:strVal val="visible"/>
                                      </p:to>
                                    </p:set>
                                    <p:animEffect transition="in" filter="fade">
                                      <p:cBhvr>
                                        <p:cTn id="25"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30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7481" y="696032"/>
            <a:ext cx="6469039"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What Kind of Governance Do You Need?</a:t>
            </a:r>
            <a:endParaRPr lang="en-US" sz="1600" b="1" dirty="0">
              <a:latin typeface="Arial" pitchFamily="34" charset="0"/>
              <a:cs typeface="Arial" pitchFamily="34" charset="0"/>
            </a:endParaRPr>
          </a:p>
        </p:txBody>
      </p:sp>
      <p:grpSp>
        <p:nvGrpSpPr>
          <p:cNvPr id="9" name="Group 8"/>
          <p:cNvGrpSpPr/>
          <p:nvPr/>
        </p:nvGrpSpPr>
        <p:grpSpPr>
          <a:xfrm>
            <a:off x="1691995" y="1464288"/>
            <a:ext cx="5760011" cy="4379233"/>
            <a:chOff x="1540681" y="1420746"/>
            <a:chExt cx="5760011" cy="4379233"/>
          </a:xfrm>
        </p:grpSpPr>
        <p:grpSp>
          <p:nvGrpSpPr>
            <p:cNvPr id="8" name="Group 7"/>
            <p:cNvGrpSpPr/>
            <p:nvPr/>
          </p:nvGrpSpPr>
          <p:grpSpPr>
            <a:xfrm>
              <a:off x="1910274" y="1420746"/>
              <a:ext cx="5020824" cy="2178663"/>
              <a:chOff x="2062152" y="1420746"/>
              <a:chExt cx="5020824" cy="2178663"/>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152" y="1420746"/>
                <a:ext cx="1635169" cy="217837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1419" y="1423241"/>
                <a:ext cx="2901557" cy="2176168"/>
              </a:xfrm>
              <a:prstGeom prst="rect">
                <a:avLst/>
              </a:prstGeom>
            </p:spPr>
          </p:pic>
        </p:grpSp>
        <p:grpSp>
          <p:nvGrpSpPr>
            <p:cNvPr id="7" name="Group 6"/>
            <p:cNvGrpSpPr/>
            <p:nvPr/>
          </p:nvGrpSpPr>
          <p:grpSpPr>
            <a:xfrm>
              <a:off x="1540681" y="4001899"/>
              <a:ext cx="5760011" cy="1798080"/>
              <a:chOff x="1540681" y="4001899"/>
              <a:chExt cx="5760011" cy="179808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40681" y="4001899"/>
                <a:ext cx="2512843" cy="179807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3584" y="4001899"/>
                <a:ext cx="2707108" cy="1798080"/>
              </a:xfrm>
              <a:prstGeom prst="rect">
                <a:avLst/>
              </a:prstGeom>
            </p:spPr>
          </p:pic>
        </p:grpSp>
      </p:grpSp>
      <p:sp>
        <p:nvSpPr>
          <p:cNvPr id="10" name="TextBox 9"/>
          <p:cNvSpPr txBox="1"/>
          <p:nvPr/>
        </p:nvSpPr>
        <p:spPr>
          <a:xfrm>
            <a:off x="943429" y="6284686"/>
            <a:ext cx="7257142" cy="400110"/>
          </a:xfrm>
          <a:prstGeom prst="rect">
            <a:avLst/>
          </a:prstGeom>
          <a:noFill/>
          <a:ln w="19050">
            <a:solidFill>
              <a:schemeClr val="tx2">
                <a:lumMod val="75000"/>
              </a:schemeClr>
            </a:solidFill>
          </a:ln>
        </p:spPr>
        <p:txBody>
          <a:bodyPr wrap="square" rtlCol="0">
            <a:spAutoFit/>
          </a:bodyPr>
          <a:lstStyle>
            <a:defPPr>
              <a:defRPr lang="en-US"/>
            </a:defPPr>
            <a:lvl1pPr algn="ctr">
              <a:defRPr sz="2000" b="1" i="1"/>
            </a:lvl1pPr>
          </a:lstStyle>
          <a:p>
            <a:r>
              <a:rPr lang="en-US" dirty="0" smtClean="0"/>
              <a:t>PPM is only bureaucratic if you have the wrong infrastructure</a:t>
            </a:r>
            <a:endParaRPr lang="en-US" dirty="0"/>
          </a:p>
        </p:txBody>
      </p:sp>
    </p:spTree>
    <p:extLst>
      <p:ext uri="{BB962C8B-B14F-4D97-AF65-F5344CB8AC3E}">
        <p14:creationId xmlns:p14="http://schemas.microsoft.com/office/powerpoint/2010/main" val="256110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7481" y="887104"/>
            <a:ext cx="6469039"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What Kind of Direction Do You Need?</a:t>
            </a:r>
            <a:endParaRPr lang="en-US" sz="2400" b="1" dirty="0">
              <a:latin typeface="Arial" pitchFamily="34" charset="0"/>
              <a:cs typeface="Arial" pitchFamily="34" charset="0"/>
            </a:endParaRPr>
          </a:p>
        </p:txBody>
      </p:sp>
      <p:grpSp>
        <p:nvGrpSpPr>
          <p:cNvPr id="12" name="Group 11"/>
          <p:cNvGrpSpPr/>
          <p:nvPr/>
        </p:nvGrpSpPr>
        <p:grpSpPr>
          <a:xfrm>
            <a:off x="245660" y="2526279"/>
            <a:ext cx="2183641" cy="2333166"/>
            <a:chOff x="245660" y="2526279"/>
            <a:chExt cx="2183641" cy="2333166"/>
          </a:xfrm>
        </p:grpSpPr>
        <p:pic>
          <p:nvPicPr>
            <p:cNvPr id="3" name="Picture 2" descr="C:\Documents and Settings\twashin\Local Settings\Temporary Internet Files\Content.IE5\KQE0QFML\MP9102163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97" y="2526279"/>
              <a:ext cx="1803567" cy="18035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45660" y="4490113"/>
              <a:ext cx="2183641" cy="369332"/>
            </a:xfrm>
            <a:prstGeom prst="rect">
              <a:avLst/>
            </a:prstGeom>
            <a:noFill/>
          </p:spPr>
          <p:txBody>
            <a:bodyPr wrap="square" rtlCol="0">
              <a:spAutoFit/>
            </a:bodyPr>
            <a:lstStyle/>
            <a:p>
              <a:pPr algn="ctr"/>
              <a:r>
                <a:rPr lang="en-US" b="1" dirty="0" smtClean="0"/>
                <a:t>“Informed Intuition”</a:t>
              </a:r>
              <a:endParaRPr lang="en-US" b="1" dirty="0"/>
            </a:p>
          </p:txBody>
        </p:sp>
      </p:grpSp>
      <p:grpSp>
        <p:nvGrpSpPr>
          <p:cNvPr id="10" name="Group 9"/>
          <p:cNvGrpSpPr/>
          <p:nvPr/>
        </p:nvGrpSpPr>
        <p:grpSpPr>
          <a:xfrm>
            <a:off x="6291803" y="2642250"/>
            <a:ext cx="2535315" cy="2494194"/>
            <a:chOff x="6291803" y="2642250"/>
            <a:chExt cx="2535315" cy="2494194"/>
          </a:xfrm>
        </p:grpSpPr>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1803" y="2642250"/>
              <a:ext cx="2535315"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467640" y="4490113"/>
              <a:ext cx="2183641" cy="646331"/>
            </a:xfrm>
            <a:prstGeom prst="rect">
              <a:avLst/>
            </a:prstGeom>
            <a:noFill/>
          </p:spPr>
          <p:txBody>
            <a:bodyPr wrap="square" rtlCol="0">
              <a:spAutoFit/>
            </a:bodyPr>
            <a:lstStyle/>
            <a:p>
              <a:pPr algn="ctr"/>
              <a:r>
                <a:rPr lang="en-US" b="1" dirty="0" smtClean="0"/>
                <a:t>Strategic Roadmap with Metrics</a:t>
              </a:r>
              <a:endParaRPr lang="en-US" b="1" dirty="0"/>
            </a:p>
          </p:txBody>
        </p:sp>
      </p:gr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5413" y="2208862"/>
            <a:ext cx="2438400" cy="2438400"/>
          </a:xfrm>
          <a:prstGeom prst="rect">
            <a:avLst/>
          </a:prstGeom>
        </p:spPr>
      </p:pic>
      <p:sp>
        <p:nvSpPr>
          <p:cNvPr id="8" name="TextBox 7"/>
          <p:cNvSpPr txBox="1"/>
          <p:nvPr/>
        </p:nvSpPr>
        <p:spPr>
          <a:xfrm>
            <a:off x="3251977" y="4490113"/>
            <a:ext cx="2183641" cy="369332"/>
          </a:xfrm>
          <a:prstGeom prst="rect">
            <a:avLst/>
          </a:prstGeom>
          <a:noFill/>
        </p:spPr>
        <p:txBody>
          <a:bodyPr wrap="square" rtlCol="0">
            <a:spAutoFit/>
          </a:bodyPr>
          <a:lstStyle/>
          <a:p>
            <a:pPr algn="ctr"/>
            <a:r>
              <a:rPr lang="en-US" b="1" dirty="0" smtClean="0"/>
              <a:t>Strategic Goals</a:t>
            </a:r>
            <a:endParaRPr lang="en-US" b="1" dirty="0"/>
          </a:p>
        </p:txBody>
      </p:sp>
    </p:spTree>
    <p:extLst>
      <p:ext uri="{BB962C8B-B14F-4D97-AF65-F5344CB8AC3E}">
        <p14:creationId xmlns:p14="http://schemas.microsoft.com/office/powerpoint/2010/main" val="18635553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Documents and Settings\twashin\Local Settings\Temporary Internet Files\Content.IE5\G8WU83XW\MC900226638[1].wm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1" r="61372" b="-6938"/>
          <a:stretch/>
        </p:blipFill>
        <p:spPr bwMode="auto">
          <a:xfrm>
            <a:off x="1461820" y="1944914"/>
            <a:ext cx="1426325" cy="28125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9792" t="7174" r="9738" b="3051"/>
          <a:stretch/>
        </p:blipFill>
        <p:spPr>
          <a:xfrm>
            <a:off x="5733145" y="1711707"/>
            <a:ext cx="2462013" cy="3359639"/>
          </a:xfrm>
          <a:prstGeom prst="rect">
            <a:avLst/>
          </a:prstGeom>
        </p:spPr>
      </p:pic>
      <p:sp>
        <p:nvSpPr>
          <p:cNvPr id="14" name="TextBox 13"/>
          <p:cNvSpPr txBox="1"/>
          <p:nvPr/>
        </p:nvSpPr>
        <p:spPr>
          <a:xfrm>
            <a:off x="968991" y="887104"/>
            <a:ext cx="7206018" cy="461665"/>
          </a:xfrm>
          <a:prstGeom prst="rect">
            <a:avLst/>
          </a:prstGeom>
          <a:noFill/>
        </p:spPr>
        <p:txBody>
          <a:bodyPr wrap="square" rtlCol="0">
            <a:spAutoFit/>
          </a:bodyPr>
          <a:lstStyle/>
          <a:p>
            <a:pPr algn="ctr"/>
            <a:r>
              <a:rPr lang="en-US" sz="2400" b="1" dirty="0" smtClean="0">
                <a:latin typeface="Arial" pitchFamily="34" charset="0"/>
                <a:cs typeface="Arial" pitchFamily="34" charset="0"/>
              </a:rPr>
              <a:t>What Quality of Leadership Do You Have?</a:t>
            </a:r>
            <a:endParaRPr lang="en-US" sz="2400" b="1" dirty="0">
              <a:latin typeface="Arial" pitchFamily="34" charset="0"/>
              <a:cs typeface="Arial" pitchFamily="34" charset="0"/>
            </a:endParaRPr>
          </a:p>
        </p:txBody>
      </p:sp>
      <p:sp>
        <p:nvSpPr>
          <p:cNvPr id="6" name="TextBox 5"/>
          <p:cNvSpPr txBox="1"/>
          <p:nvPr/>
        </p:nvSpPr>
        <p:spPr>
          <a:xfrm>
            <a:off x="1944914" y="6284686"/>
            <a:ext cx="5254172" cy="400110"/>
          </a:xfrm>
          <a:prstGeom prst="rect">
            <a:avLst/>
          </a:prstGeom>
          <a:noFill/>
          <a:ln w="19050">
            <a:solidFill>
              <a:schemeClr val="tx2">
                <a:lumMod val="75000"/>
              </a:schemeClr>
            </a:solidFill>
          </a:ln>
        </p:spPr>
        <p:txBody>
          <a:bodyPr wrap="square" rtlCol="0">
            <a:spAutoFit/>
          </a:bodyPr>
          <a:lstStyle>
            <a:defPPr>
              <a:defRPr lang="en-US"/>
            </a:defPPr>
            <a:lvl1pPr algn="ctr">
              <a:defRPr sz="2000" b="1" i="1"/>
            </a:lvl1pPr>
          </a:lstStyle>
          <a:p>
            <a:r>
              <a:rPr lang="en-US" dirty="0" smtClean="0"/>
              <a:t>Leadership Quality Will Drive PPM Quality</a:t>
            </a:r>
            <a:endParaRPr lang="en-US" dirty="0"/>
          </a:p>
        </p:txBody>
      </p:sp>
      <p:sp>
        <p:nvSpPr>
          <p:cNvPr id="7" name="TextBox 6"/>
          <p:cNvSpPr txBox="1"/>
          <p:nvPr/>
        </p:nvSpPr>
        <p:spPr>
          <a:xfrm>
            <a:off x="5733146" y="4963892"/>
            <a:ext cx="2462012" cy="923330"/>
          </a:xfrm>
          <a:prstGeom prst="rect">
            <a:avLst/>
          </a:prstGeom>
          <a:noFill/>
        </p:spPr>
        <p:txBody>
          <a:bodyPr wrap="square" rtlCol="0">
            <a:spAutoFit/>
          </a:bodyPr>
          <a:lstStyle/>
          <a:p>
            <a:pPr algn="ctr"/>
            <a:r>
              <a:rPr lang="en-US" dirty="0" smtClean="0"/>
              <a:t>Very Engaged</a:t>
            </a:r>
          </a:p>
          <a:p>
            <a:pPr algn="ctr"/>
            <a:r>
              <a:rPr lang="en-US" dirty="0" smtClean="0"/>
              <a:t>Proactive</a:t>
            </a:r>
          </a:p>
          <a:p>
            <a:pPr algn="ctr"/>
            <a:r>
              <a:rPr lang="en-US" dirty="0" smtClean="0"/>
              <a:t>Strong Communicator</a:t>
            </a:r>
            <a:endParaRPr lang="en-US" dirty="0"/>
          </a:p>
        </p:txBody>
      </p:sp>
      <p:sp>
        <p:nvSpPr>
          <p:cNvPr id="8" name="TextBox 7"/>
          <p:cNvSpPr txBox="1"/>
          <p:nvPr/>
        </p:nvSpPr>
        <p:spPr>
          <a:xfrm>
            <a:off x="1084251" y="4963892"/>
            <a:ext cx="2181464" cy="923330"/>
          </a:xfrm>
          <a:prstGeom prst="rect">
            <a:avLst/>
          </a:prstGeom>
          <a:noFill/>
        </p:spPr>
        <p:txBody>
          <a:bodyPr wrap="square" rtlCol="0">
            <a:spAutoFit/>
          </a:bodyPr>
          <a:lstStyle/>
          <a:p>
            <a:pPr algn="ctr"/>
            <a:r>
              <a:rPr lang="en-US" dirty="0" smtClean="0"/>
              <a:t>Disengaged</a:t>
            </a:r>
          </a:p>
          <a:p>
            <a:pPr algn="ctr"/>
            <a:r>
              <a:rPr lang="en-US" dirty="0" smtClean="0"/>
              <a:t>Short-sighted</a:t>
            </a:r>
          </a:p>
          <a:p>
            <a:pPr algn="ctr"/>
            <a:r>
              <a:rPr lang="en-US" dirty="0" smtClean="0"/>
              <a:t>Weak Communicator</a:t>
            </a:r>
            <a:endParaRPr lang="en-US" dirty="0"/>
          </a:p>
        </p:txBody>
      </p:sp>
    </p:spTree>
    <p:extLst>
      <p:ext uri="{BB962C8B-B14F-4D97-AF65-F5344CB8AC3E}">
        <p14:creationId xmlns:p14="http://schemas.microsoft.com/office/powerpoint/2010/main" val="205187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0171" y="1320800"/>
            <a:ext cx="5500915" cy="523220"/>
          </a:xfrm>
          <a:prstGeom prst="rect">
            <a:avLst/>
          </a:prstGeom>
          <a:noFill/>
        </p:spPr>
        <p:txBody>
          <a:bodyPr wrap="square" rtlCol="0">
            <a:spAutoFit/>
          </a:bodyPr>
          <a:lstStyle/>
          <a:p>
            <a:r>
              <a:rPr lang="en-US" sz="2800" b="1" dirty="0" smtClean="0">
                <a:latin typeface="Arial" pitchFamily="34" charset="0"/>
                <a:cs typeface="Arial" pitchFamily="34" charset="0"/>
              </a:rPr>
              <a:t>Strategic leadership requires:</a:t>
            </a:r>
            <a:endParaRPr lang="en-US" sz="2800" b="1" dirty="0">
              <a:latin typeface="Arial" pitchFamily="34" charset="0"/>
              <a:cs typeface="Arial" pitchFamily="34" charset="0"/>
            </a:endParaRPr>
          </a:p>
        </p:txBody>
      </p:sp>
      <p:sp>
        <p:nvSpPr>
          <p:cNvPr id="3" name="TextBox 2"/>
          <p:cNvSpPr txBox="1"/>
          <p:nvPr/>
        </p:nvSpPr>
        <p:spPr>
          <a:xfrm>
            <a:off x="1190171" y="2423886"/>
            <a:ext cx="7445829" cy="3108543"/>
          </a:xfrm>
          <a:prstGeom prst="rect">
            <a:avLst/>
          </a:prstGeom>
          <a:noFill/>
        </p:spPr>
        <p:txBody>
          <a:bodyPr wrap="square" rtlCol="0">
            <a:spAutoFit/>
          </a:bodyPr>
          <a:lstStyle/>
          <a:p>
            <a:pPr marL="342900" indent="-342900">
              <a:buAutoNum type="arabicParenR"/>
            </a:pPr>
            <a:r>
              <a:rPr lang="en-US" sz="2800" dirty="0" smtClean="0">
                <a:latin typeface="Arial" pitchFamily="34" charset="0"/>
                <a:cs typeface="Arial" pitchFamily="34" charset="0"/>
              </a:rPr>
              <a:t> Active engagement</a:t>
            </a:r>
          </a:p>
          <a:p>
            <a:pPr marL="342900" indent="-342900">
              <a:buAutoNum type="arabicParenR"/>
            </a:pPr>
            <a:endParaRPr lang="en-US" sz="2800" dirty="0" smtClean="0">
              <a:latin typeface="Arial" pitchFamily="34" charset="0"/>
              <a:cs typeface="Arial" pitchFamily="34" charset="0"/>
            </a:endParaRPr>
          </a:p>
          <a:p>
            <a:pPr marL="342900" indent="-342900">
              <a:buAutoNum type="arabicParenR"/>
            </a:pPr>
            <a:r>
              <a:rPr lang="en-US" sz="2800" dirty="0" smtClean="0">
                <a:latin typeface="Arial" pitchFamily="34" charset="0"/>
                <a:cs typeface="Arial" pitchFamily="34" charset="0"/>
              </a:rPr>
              <a:t> Being </a:t>
            </a:r>
            <a:r>
              <a:rPr lang="en-US" sz="2800" dirty="0">
                <a:latin typeface="Arial" pitchFamily="34" charset="0"/>
                <a:cs typeface="Arial" pitchFamily="34" charset="0"/>
              </a:rPr>
              <a:t>proactive</a:t>
            </a:r>
          </a:p>
          <a:p>
            <a:pPr marL="342900" indent="-342900">
              <a:buAutoNum type="arabicParenR"/>
            </a:pPr>
            <a:endParaRPr lang="en-US" sz="2800" dirty="0" smtClean="0">
              <a:latin typeface="Arial" pitchFamily="34" charset="0"/>
              <a:cs typeface="Arial" pitchFamily="34" charset="0"/>
            </a:endParaRPr>
          </a:p>
          <a:p>
            <a:pPr marL="342900" indent="-342900">
              <a:buAutoNum type="arabicParenR"/>
            </a:pPr>
            <a:r>
              <a:rPr lang="en-US" sz="2800" dirty="0" smtClean="0">
                <a:latin typeface="Arial" pitchFamily="34" charset="0"/>
                <a:cs typeface="Arial" pitchFamily="34" charset="0"/>
              </a:rPr>
              <a:t> Balancing long-term and short-term needs</a:t>
            </a:r>
          </a:p>
          <a:p>
            <a:pPr marL="342900" indent="-342900">
              <a:buAutoNum type="arabicParenR"/>
            </a:pPr>
            <a:endParaRPr lang="en-US" sz="2800" dirty="0">
              <a:latin typeface="Arial" pitchFamily="34" charset="0"/>
              <a:cs typeface="Arial" pitchFamily="34" charset="0"/>
            </a:endParaRPr>
          </a:p>
          <a:p>
            <a:pPr marL="342900" indent="-342900">
              <a:buAutoNum type="arabicParenR"/>
            </a:pPr>
            <a:r>
              <a:rPr lang="en-US" sz="2800" dirty="0" smtClean="0">
                <a:latin typeface="Arial" pitchFamily="34" charset="0"/>
                <a:cs typeface="Arial" pitchFamily="34" charset="0"/>
              </a:rPr>
              <a:t> Communicating a consistent message</a:t>
            </a:r>
            <a:endParaRPr lang="en-US" sz="2800" dirty="0">
              <a:latin typeface="Arial" pitchFamily="34" charset="0"/>
              <a:cs typeface="Arial" pitchFamily="34" charset="0"/>
            </a:endParaRPr>
          </a:p>
        </p:txBody>
      </p:sp>
    </p:spTree>
    <p:extLst>
      <p:ext uri="{BB962C8B-B14F-4D97-AF65-F5344CB8AC3E}">
        <p14:creationId xmlns:p14="http://schemas.microsoft.com/office/powerpoint/2010/main" val="28991429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917245" y="4302786"/>
            <a:ext cx="2103120" cy="1279525"/>
          </a:xfrm>
          <a:prstGeom prst="roundRect">
            <a:avLst>
              <a:gd name="adj" fmla="val 16667"/>
            </a:avLst>
          </a:prstGeom>
          <a:gradFill rotWithShape="1">
            <a:gsLst>
              <a:gs pos="0">
                <a:srgbClr val="EAEAEA"/>
              </a:gs>
              <a:gs pos="100000">
                <a:srgbClr val="006699"/>
              </a:gs>
            </a:gsLst>
            <a:lin ang="2700000" scaled="1"/>
          </a:gradFill>
          <a:ln w="19050">
            <a:noFill/>
            <a:round/>
            <a:headEnd/>
            <a:tailEnd/>
          </a:ln>
          <a:effectLst/>
          <a:scene3d>
            <a:camera prst="orthographicFront">
              <a:rot lat="0" lon="0" rev="0"/>
            </a:camera>
            <a:lightRig rig="contrasting" dir="t">
              <a:rot lat="0" lon="0" rev="7800000"/>
            </a:lightRig>
          </a:scene3d>
          <a:sp3d>
            <a:bevelT w="139700" h="1397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Calibri" pitchFamily="34" charset="0"/>
              </a:rPr>
              <a:t>Governance as </a:t>
            </a:r>
            <a:br>
              <a:rPr lang="en-US" dirty="0">
                <a:latin typeface="Calibri" pitchFamily="34" charset="0"/>
              </a:rPr>
            </a:br>
            <a:r>
              <a:rPr lang="en-US" dirty="0">
                <a:latin typeface="Calibri" pitchFamily="34" charset="0"/>
              </a:rPr>
              <a:t>the Framework </a:t>
            </a:r>
            <a:br>
              <a:rPr lang="en-US" dirty="0">
                <a:latin typeface="Calibri" pitchFamily="34" charset="0"/>
              </a:rPr>
            </a:br>
            <a:r>
              <a:rPr lang="en-US" dirty="0">
                <a:latin typeface="Calibri" pitchFamily="34" charset="0"/>
              </a:rPr>
              <a:t>Which </a:t>
            </a:r>
            <a:r>
              <a:rPr lang="en-US" u="sng" dirty="0">
                <a:latin typeface="Calibri" pitchFamily="34" charset="0"/>
              </a:rPr>
              <a:t>Enables</a:t>
            </a:r>
            <a:r>
              <a:rPr lang="en-US" dirty="0">
                <a:latin typeface="Calibri" pitchFamily="34" charset="0"/>
              </a:rPr>
              <a:t> </a:t>
            </a:r>
            <a:br>
              <a:rPr lang="en-US" dirty="0">
                <a:latin typeface="Calibri" pitchFamily="34" charset="0"/>
              </a:rPr>
            </a:br>
            <a:r>
              <a:rPr lang="en-US" dirty="0">
                <a:latin typeface="Calibri" pitchFamily="34" charset="0"/>
              </a:rPr>
              <a:t>Accountability</a:t>
            </a:r>
          </a:p>
        </p:txBody>
      </p:sp>
      <p:sp>
        <p:nvSpPr>
          <p:cNvPr id="3075" name="AutoShape 3"/>
          <p:cNvSpPr>
            <a:spLocks noChangeArrowheads="1"/>
          </p:cNvSpPr>
          <p:nvPr/>
        </p:nvSpPr>
        <p:spPr bwMode="auto">
          <a:xfrm>
            <a:off x="6100433" y="4302786"/>
            <a:ext cx="2103120" cy="1279525"/>
          </a:xfrm>
          <a:prstGeom prst="roundRect">
            <a:avLst>
              <a:gd name="adj" fmla="val 16667"/>
            </a:avLst>
          </a:prstGeom>
          <a:gradFill rotWithShape="1">
            <a:gsLst>
              <a:gs pos="0">
                <a:srgbClr val="EAEAEA"/>
              </a:gs>
              <a:gs pos="100000">
                <a:srgbClr val="006699"/>
              </a:gs>
            </a:gsLst>
            <a:lin ang="2700000" scaled="1"/>
          </a:gradFill>
          <a:ln w="19050">
            <a:noFill/>
            <a:round/>
            <a:headEnd/>
            <a:tailEnd/>
          </a:ln>
          <a:effectLst/>
          <a:scene3d>
            <a:camera prst="orthographicFront">
              <a:rot lat="0" lon="0" rev="0"/>
            </a:camera>
            <a:lightRig rig="contrasting" dir="t">
              <a:rot lat="0" lon="0" rev="7800000"/>
            </a:lightRig>
          </a:scene3d>
          <a:sp3d>
            <a:bevelT w="139700" h="1397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Calibri" pitchFamily="34" charset="0"/>
              </a:rPr>
              <a:t>A </a:t>
            </a:r>
            <a:r>
              <a:rPr lang="en-US" dirty="0" smtClean="0">
                <a:latin typeface="Calibri" pitchFamily="34" charset="0"/>
              </a:rPr>
              <a:t>Shared </a:t>
            </a:r>
            <a:r>
              <a:rPr lang="en-US" dirty="0">
                <a:latin typeface="Calibri" pitchFamily="34" charset="0"/>
              </a:rPr>
              <a:t>Vision </a:t>
            </a:r>
            <a:br>
              <a:rPr lang="en-US" dirty="0">
                <a:latin typeface="Calibri" pitchFamily="34" charset="0"/>
              </a:rPr>
            </a:br>
            <a:r>
              <a:rPr lang="en-US" dirty="0">
                <a:latin typeface="Calibri" pitchFamily="34" charset="0"/>
              </a:rPr>
              <a:t>With Strategic </a:t>
            </a:r>
            <a:r>
              <a:rPr lang="en-US" dirty="0" smtClean="0">
                <a:latin typeface="Calibri" pitchFamily="34" charset="0"/>
              </a:rPr>
              <a:t>Goals </a:t>
            </a:r>
            <a:br>
              <a:rPr lang="en-US" dirty="0" smtClean="0">
                <a:latin typeface="Calibri" pitchFamily="34" charset="0"/>
              </a:rPr>
            </a:br>
            <a:r>
              <a:rPr lang="en-US" dirty="0" smtClean="0">
                <a:latin typeface="Calibri" pitchFamily="34" charset="0"/>
              </a:rPr>
              <a:t>to </a:t>
            </a:r>
            <a:r>
              <a:rPr lang="en-US" u="sng" dirty="0" smtClean="0">
                <a:latin typeface="Calibri" pitchFamily="34" charset="0"/>
              </a:rPr>
              <a:t>Demonstrate</a:t>
            </a:r>
            <a:r>
              <a:rPr lang="en-US" dirty="0" smtClean="0">
                <a:latin typeface="Calibri" pitchFamily="34" charset="0"/>
              </a:rPr>
              <a:t> </a:t>
            </a:r>
            <a:r>
              <a:rPr lang="en-US" dirty="0">
                <a:latin typeface="Calibri" pitchFamily="34" charset="0"/>
              </a:rPr>
              <a:t/>
            </a:r>
            <a:br>
              <a:rPr lang="en-US" dirty="0">
                <a:latin typeface="Calibri" pitchFamily="34" charset="0"/>
              </a:rPr>
            </a:br>
            <a:r>
              <a:rPr lang="en-US" dirty="0">
                <a:latin typeface="Calibri" pitchFamily="34" charset="0"/>
              </a:rPr>
              <a:t>Accountability</a:t>
            </a:r>
          </a:p>
        </p:txBody>
      </p:sp>
      <p:cxnSp>
        <p:nvCxnSpPr>
          <p:cNvPr id="3076" name="AutoShape 4"/>
          <p:cNvCxnSpPr>
            <a:cxnSpLocks noChangeShapeType="1"/>
            <a:stCxn id="3074" idx="3"/>
            <a:endCxn id="3075" idx="1"/>
          </p:cNvCxnSpPr>
          <p:nvPr/>
        </p:nvCxnSpPr>
        <p:spPr bwMode="auto">
          <a:xfrm>
            <a:off x="3020365" y="4942549"/>
            <a:ext cx="3080068" cy="0"/>
          </a:xfrm>
          <a:prstGeom prst="straightConnector1">
            <a:avLst/>
          </a:prstGeom>
          <a:ln w="57150">
            <a:solidFill>
              <a:schemeClr val="tx1">
                <a:lumMod val="85000"/>
                <a:lumOff val="15000"/>
              </a:schemeClr>
            </a:solidFill>
            <a:headEnd type="triangle" w="med" len="med"/>
            <a:tailEnd type="triangle" w="med" len="med"/>
          </a:ln>
        </p:spPr>
        <p:style>
          <a:lnRef idx="3">
            <a:schemeClr val="dk1"/>
          </a:lnRef>
          <a:fillRef idx="0">
            <a:schemeClr val="dk1"/>
          </a:fillRef>
          <a:effectRef idx="2">
            <a:schemeClr val="dk1"/>
          </a:effectRef>
          <a:fontRef idx="minor">
            <a:schemeClr val="tx1"/>
          </a:fontRef>
        </p:style>
      </p:cxnSp>
      <p:sp>
        <p:nvSpPr>
          <p:cNvPr id="3078" name="AutoShape 6"/>
          <p:cNvSpPr>
            <a:spLocks noChangeArrowheads="1"/>
          </p:cNvSpPr>
          <p:nvPr/>
        </p:nvSpPr>
        <p:spPr bwMode="auto">
          <a:xfrm>
            <a:off x="3508045" y="1688174"/>
            <a:ext cx="2103120" cy="1279525"/>
          </a:xfrm>
          <a:prstGeom prst="roundRect">
            <a:avLst>
              <a:gd name="adj" fmla="val 16667"/>
            </a:avLst>
          </a:prstGeom>
          <a:gradFill rotWithShape="1">
            <a:gsLst>
              <a:gs pos="0">
                <a:srgbClr val="EAEAEA"/>
              </a:gs>
              <a:gs pos="100000">
                <a:srgbClr val="006699"/>
              </a:gs>
            </a:gsLst>
            <a:lin ang="2700000" scaled="1"/>
          </a:gradFill>
          <a:ln w="19050">
            <a:noFill/>
            <a:round/>
            <a:headEnd/>
            <a:tailEnd/>
          </a:ln>
          <a:effectLst/>
          <a:scene3d>
            <a:camera prst="orthographicFront">
              <a:rot lat="0" lon="0" rev="0"/>
            </a:camera>
            <a:lightRig rig="contrasting" dir="t">
              <a:rot lat="0" lon="0" rev="7800000"/>
            </a:lightRig>
          </a:scene3d>
          <a:sp3d>
            <a:bevelT w="139700" h="139700"/>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latin typeface="Calibri" pitchFamily="34" charset="0"/>
              </a:rPr>
              <a:t>Leadership </a:t>
            </a:r>
            <a:br>
              <a:rPr lang="en-US" dirty="0">
                <a:latin typeface="Calibri" pitchFamily="34" charset="0"/>
              </a:rPr>
            </a:br>
            <a:r>
              <a:rPr lang="en-US" dirty="0">
                <a:latin typeface="Calibri" pitchFamily="34" charset="0"/>
              </a:rPr>
              <a:t>to </a:t>
            </a:r>
            <a:r>
              <a:rPr lang="en-US" u="sng" dirty="0">
                <a:latin typeface="Calibri" pitchFamily="34" charset="0"/>
              </a:rPr>
              <a:t>Drive</a:t>
            </a:r>
            <a:r>
              <a:rPr lang="en-US" dirty="0">
                <a:latin typeface="Calibri" pitchFamily="34" charset="0"/>
              </a:rPr>
              <a:t> </a:t>
            </a:r>
            <a:br>
              <a:rPr lang="en-US" dirty="0">
                <a:latin typeface="Calibri" pitchFamily="34" charset="0"/>
              </a:rPr>
            </a:br>
            <a:r>
              <a:rPr lang="en-US" dirty="0">
                <a:latin typeface="Calibri" pitchFamily="34" charset="0"/>
              </a:rPr>
              <a:t>Accountability</a:t>
            </a:r>
          </a:p>
        </p:txBody>
      </p:sp>
      <p:sp>
        <p:nvSpPr>
          <p:cNvPr id="3083" name="Text Box 11"/>
          <p:cNvSpPr txBox="1">
            <a:spLocks noChangeArrowheads="1"/>
          </p:cNvSpPr>
          <p:nvPr/>
        </p:nvSpPr>
        <p:spPr bwMode="auto">
          <a:xfrm>
            <a:off x="1" y="704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effectLst>
                  <a:outerShdw blurRad="38100" dist="38100" dir="2700000" algn="tl">
                    <a:srgbClr val="C0C0C0"/>
                  </a:outerShdw>
                </a:effectLst>
              </a:rPr>
              <a:t>Critical Components of Accountability</a:t>
            </a:r>
          </a:p>
        </p:txBody>
      </p:sp>
      <p:grpSp>
        <p:nvGrpSpPr>
          <p:cNvPr id="2" name="Group 1"/>
          <p:cNvGrpSpPr/>
          <p:nvPr/>
        </p:nvGrpSpPr>
        <p:grpSpPr>
          <a:xfrm>
            <a:off x="2806370" y="2967698"/>
            <a:ext cx="3433761" cy="1335088"/>
            <a:chOff x="2909888" y="2760662"/>
            <a:chExt cx="3433761" cy="1335088"/>
          </a:xfrm>
        </p:grpSpPr>
        <p:sp>
          <p:nvSpPr>
            <p:cNvPr id="3081" name="Line 9"/>
            <p:cNvSpPr>
              <a:spLocks noChangeShapeType="1"/>
            </p:cNvSpPr>
            <p:nvPr/>
          </p:nvSpPr>
          <p:spPr bwMode="auto">
            <a:xfrm flipV="1">
              <a:off x="2909888" y="2760662"/>
              <a:ext cx="857250" cy="1335087"/>
            </a:xfrm>
            <a:prstGeom prst="line">
              <a:avLst/>
            </a:prstGeom>
            <a:ln w="57150">
              <a:solidFill>
                <a:schemeClr val="tx1">
                  <a:lumMod val="85000"/>
                  <a:lumOff val="15000"/>
                </a:schemeClr>
              </a:solidFill>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3082" name="Line 10"/>
            <p:cNvSpPr>
              <a:spLocks noChangeShapeType="1"/>
            </p:cNvSpPr>
            <p:nvPr/>
          </p:nvSpPr>
          <p:spPr bwMode="auto">
            <a:xfrm flipH="1" flipV="1">
              <a:off x="5519736" y="2760663"/>
              <a:ext cx="823913" cy="1335087"/>
            </a:xfrm>
            <a:prstGeom prst="line">
              <a:avLst/>
            </a:prstGeom>
            <a:ln w="57150">
              <a:solidFill>
                <a:schemeClr val="tx1">
                  <a:lumMod val="85000"/>
                  <a:lumOff val="15000"/>
                </a:schemeClr>
              </a:solidFill>
              <a:headEnd type="triangle" w="med" len="med"/>
              <a:tailEnd type="triangle" w="med" len="med"/>
            </a:ln>
          </p:spPr>
          <p:style>
            <a:lnRef idx="3">
              <a:schemeClr val="dk1"/>
            </a:lnRef>
            <a:fillRef idx="0">
              <a:schemeClr val="dk1"/>
            </a:fillRef>
            <a:effectRef idx="2">
              <a:schemeClr val="dk1"/>
            </a:effectRef>
            <a:fontRef idx="minor">
              <a:schemeClr val="tx1"/>
            </a:fontRef>
          </p:style>
          <p:txBody>
            <a:bodyPr/>
            <a:lstStyle/>
            <a:p>
              <a:endParaRPr lang="en-US" dirty="0"/>
            </a:p>
          </p:txBody>
        </p:sp>
      </p:grpSp>
    </p:spTree>
    <p:extLst>
      <p:ext uri="{BB962C8B-B14F-4D97-AF65-F5344CB8AC3E}">
        <p14:creationId xmlns:p14="http://schemas.microsoft.com/office/powerpoint/2010/main" val="3727847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143000"/>
            <a:ext cx="5334000" cy="769441"/>
          </a:xfrm>
          <a:prstGeom prst="rect">
            <a:avLst/>
          </a:prstGeom>
          <a:noFill/>
        </p:spPr>
        <p:txBody>
          <a:bodyPr wrap="square" rtlCol="0">
            <a:spAutoFit/>
          </a:bodyPr>
          <a:lstStyle/>
          <a:p>
            <a:pPr algn="ctr"/>
            <a:r>
              <a:rPr lang="en-US" sz="4400" dirty="0" smtClean="0">
                <a:latin typeface="Arial" pitchFamily="34" charset="0"/>
                <a:cs typeface="Arial" pitchFamily="34" charset="0"/>
              </a:rPr>
              <a:t>Agenda</a:t>
            </a:r>
            <a:endParaRPr lang="en-US" sz="4400" dirty="0">
              <a:latin typeface="Arial" pitchFamily="34" charset="0"/>
              <a:cs typeface="Arial" pitchFamily="34" charset="0"/>
            </a:endParaRPr>
          </a:p>
        </p:txBody>
      </p:sp>
      <p:sp>
        <p:nvSpPr>
          <p:cNvPr id="3" name="TextBox 2"/>
          <p:cNvSpPr txBox="1"/>
          <p:nvPr/>
        </p:nvSpPr>
        <p:spPr>
          <a:xfrm>
            <a:off x="883557" y="2743199"/>
            <a:ext cx="7376886" cy="2246769"/>
          </a:xfrm>
          <a:prstGeom prst="rect">
            <a:avLst/>
          </a:prstGeom>
          <a:noFill/>
        </p:spPr>
        <p:txBody>
          <a:bodyPr wrap="square" rtlCol="0">
            <a:spAutoFit/>
          </a:bodyPr>
          <a:lstStyle/>
          <a:p>
            <a:pPr marL="457200" indent="-457200">
              <a:buFont typeface="Arial" pitchFamily="34" charset="0"/>
              <a:buChar char="•"/>
            </a:pPr>
            <a:r>
              <a:rPr lang="en-US" sz="2800" dirty="0">
                <a:solidFill>
                  <a:schemeClr val="bg1">
                    <a:lumMod val="65000"/>
                  </a:schemeClr>
                </a:solidFill>
                <a:latin typeface="Arial" pitchFamily="34" charset="0"/>
                <a:cs typeface="Arial" pitchFamily="34" charset="0"/>
              </a:rPr>
              <a:t>Overview of Portfolio Management</a:t>
            </a:r>
          </a:p>
          <a:p>
            <a:pPr marL="457200" indent="-457200">
              <a:buFont typeface="Arial" pitchFamily="34" charset="0"/>
              <a:buChar char="•"/>
            </a:pPr>
            <a:r>
              <a:rPr lang="en-US" sz="2800" dirty="0">
                <a:solidFill>
                  <a:schemeClr val="bg1">
                    <a:lumMod val="65000"/>
                  </a:schemeClr>
                </a:solidFill>
                <a:latin typeface="Arial" pitchFamily="34" charset="0"/>
                <a:cs typeface="Arial" pitchFamily="34" charset="0"/>
              </a:rPr>
              <a:t>Portfolio Magnitude and Project Criticality</a:t>
            </a:r>
          </a:p>
          <a:p>
            <a:pPr marL="457200" indent="-457200">
              <a:buFont typeface="Arial" pitchFamily="34" charset="0"/>
              <a:buChar char="•"/>
            </a:pPr>
            <a:r>
              <a:rPr lang="en-US" sz="2800" dirty="0">
                <a:solidFill>
                  <a:schemeClr val="bg1">
                    <a:lumMod val="65000"/>
                  </a:schemeClr>
                </a:solidFill>
                <a:latin typeface="Arial" pitchFamily="34" charset="0"/>
                <a:cs typeface="Arial" pitchFamily="34" charset="0"/>
              </a:rPr>
              <a:t>Accountability Framework</a:t>
            </a:r>
          </a:p>
          <a:p>
            <a:pPr marL="457200" indent="-457200">
              <a:buFont typeface="Arial" pitchFamily="34" charset="0"/>
              <a:buChar char="•"/>
            </a:pPr>
            <a:r>
              <a:rPr lang="en-US" sz="2800" dirty="0">
                <a:latin typeface="Arial" pitchFamily="34" charset="0"/>
                <a:cs typeface="Arial" pitchFamily="34" charset="0"/>
              </a:rPr>
              <a:t>Examples</a:t>
            </a:r>
          </a:p>
          <a:p>
            <a:pPr marL="457200" indent="-457200">
              <a:buFont typeface="Arial" pitchFamily="34" charset="0"/>
              <a:buChar char="•"/>
            </a:pPr>
            <a:r>
              <a:rPr lang="en-US" sz="2800" dirty="0" smtClean="0">
                <a:solidFill>
                  <a:schemeClr val="bg1">
                    <a:lumMod val="65000"/>
                  </a:schemeClr>
                </a:solidFill>
                <a:latin typeface="Arial" pitchFamily="34" charset="0"/>
                <a:cs typeface="Arial" pitchFamily="34" charset="0"/>
              </a:rPr>
              <a:t>Q&amp;R</a:t>
            </a:r>
            <a:endParaRPr lang="en-US" sz="2800"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17383479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7322" y="577512"/>
            <a:ext cx="5089356" cy="892552"/>
          </a:xfrm>
          <a:prstGeom prst="rect">
            <a:avLst/>
          </a:prstGeom>
          <a:noFill/>
        </p:spPr>
        <p:txBody>
          <a:bodyPr wrap="square" rtlCol="0">
            <a:spAutoFit/>
          </a:bodyPr>
          <a:lstStyle/>
          <a:p>
            <a:pPr algn="ctr"/>
            <a:r>
              <a:rPr lang="en-US" sz="2000" b="1" dirty="0" smtClean="0">
                <a:latin typeface="Arial" pitchFamily="34" charset="0"/>
                <a:cs typeface="Arial" pitchFamily="34" charset="0"/>
              </a:rPr>
              <a:t>Example #1 Hewlett-Packard</a:t>
            </a:r>
          </a:p>
          <a:p>
            <a:pPr lvl="0" algn="ctr"/>
            <a:r>
              <a:rPr lang="en-US" sz="1600" dirty="0" smtClean="0">
                <a:solidFill>
                  <a:prstClr val="black"/>
                </a:solidFill>
                <a:latin typeface="Arial" pitchFamily="34" charset="0"/>
                <a:cs typeface="Arial" pitchFamily="34" charset="0"/>
              </a:rPr>
              <a:t>Fortune 500 Rank: #10</a:t>
            </a:r>
            <a:endParaRPr lang="en-US" sz="1600" dirty="0">
              <a:solidFill>
                <a:prstClr val="black"/>
              </a:solidFill>
              <a:latin typeface="Arial" pitchFamily="34" charset="0"/>
              <a:cs typeface="Arial" pitchFamily="34" charset="0"/>
            </a:endParaRPr>
          </a:p>
          <a:p>
            <a:pPr lvl="0" algn="ctr"/>
            <a:r>
              <a:rPr lang="en-US" sz="1600" dirty="0">
                <a:solidFill>
                  <a:prstClr val="black"/>
                </a:solidFill>
                <a:latin typeface="Arial" pitchFamily="34" charset="0"/>
                <a:cs typeface="Arial" pitchFamily="34" charset="0"/>
              </a:rPr>
              <a:t>$114.5 Billion revenue,  $7.66 Billion in profit in </a:t>
            </a:r>
            <a:r>
              <a:rPr lang="en-US" sz="1600" dirty="0" smtClean="0">
                <a:solidFill>
                  <a:prstClr val="black"/>
                </a:solidFill>
                <a:latin typeface="Arial" pitchFamily="34" charset="0"/>
                <a:cs typeface="Arial" pitchFamily="34" charset="0"/>
              </a:rPr>
              <a:t>2010</a:t>
            </a:r>
            <a:endParaRPr lang="en-US" sz="1600" dirty="0">
              <a:solidFill>
                <a:prstClr val="black"/>
              </a:solidFill>
              <a:latin typeface="Arial" pitchFamily="34" charset="0"/>
              <a:cs typeface="Arial"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2948" b="23895"/>
          <a:stretch/>
        </p:blipFill>
        <p:spPr>
          <a:xfrm>
            <a:off x="103772" y="649980"/>
            <a:ext cx="1142564" cy="721619"/>
          </a:xfrm>
          <a:prstGeom prst="rect">
            <a:avLst/>
          </a:prstGeom>
        </p:spPr>
      </p:pic>
      <p:grpSp>
        <p:nvGrpSpPr>
          <p:cNvPr id="25" name="Group 24"/>
          <p:cNvGrpSpPr/>
          <p:nvPr/>
        </p:nvGrpSpPr>
        <p:grpSpPr>
          <a:xfrm>
            <a:off x="850383" y="1663490"/>
            <a:ext cx="1245949" cy="2150963"/>
            <a:chOff x="1216258" y="1768927"/>
            <a:chExt cx="1245949" cy="2150963"/>
          </a:xfrm>
        </p:grpSpPr>
        <p:sp>
          <p:nvSpPr>
            <p:cNvPr id="11" name="Rectangle 10"/>
            <p:cNvSpPr/>
            <p:nvPr/>
          </p:nvSpPr>
          <p:spPr>
            <a:xfrm>
              <a:off x="1298058" y="1768927"/>
              <a:ext cx="1082348" cy="369332"/>
            </a:xfrm>
            <a:prstGeom prst="rect">
              <a:avLst/>
            </a:prstGeom>
          </p:spPr>
          <p:txBody>
            <a:bodyPr wrap="none">
              <a:spAutoFit/>
            </a:bodyPr>
            <a:lstStyle/>
            <a:p>
              <a:r>
                <a:rPr lang="en-US" b="1" dirty="0" smtClean="0">
                  <a:latin typeface="Arial" pitchFamily="34" charset="0"/>
                  <a:cs typeface="Arial" pitchFamily="34" charset="0"/>
                </a:rPr>
                <a:t>4/3/2010</a:t>
              </a:r>
              <a:endParaRPr lang="en-US" b="1" dirty="0">
                <a:latin typeface="Arial" pitchFamily="34" charset="0"/>
                <a:cs typeface="Arial" pitchFamily="34" charset="0"/>
              </a:endParaRP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6274"/>
            <a:stretch/>
          </p:blipFill>
          <p:spPr>
            <a:xfrm>
              <a:off x="1216258" y="2205109"/>
              <a:ext cx="1245949" cy="1714781"/>
            </a:xfrm>
            <a:prstGeom prst="rect">
              <a:avLst/>
            </a:prstGeom>
          </p:spPr>
        </p:pic>
      </p:grpSp>
      <p:grpSp>
        <p:nvGrpSpPr>
          <p:cNvPr id="34" name="Group 33"/>
          <p:cNvGrpSpPr/>
          <p:nvPr/>
        </p:nvGrpSpPr>
        <p:grpSpPr>
          <a:xfrm>
            <a:off x="3745910" y="1744143"/>
            <a:ext cx="1389529" cy="1794061"/>
            <a:chOff x="3877235" y="2020392"/>
            <a:chExt cx="1389529" cy="1794061"/>
          </a:xfrm>
        </p:grpSpPr>
        <p:sp>
          <p:nvSpPr>
            <p:cNvPr id="8" name="Rectangle 7"/>
            <p:cNvSpPr/>
            <p:nvPr/>
          </p:nvSpPr>
          <p:spPr>
            <a:xfrm>
              <a:off x="3931439" y="2020392"/>
              <a:ext cx="1281120" cy="400110"/>
            </a:xfrm>
            <a:prstGeom prst="rect">
              <a:avLst/>
            </a:prstGeom>
          </p:spPr>
          <p:txBody>
            <a:bodyPr wrap="none">
              <a:spAutoFit/>
            </a:bodyPr>
            <a:lstStyle/>
            <a:p>
              <a:r>
                <a:rPr lang="en-US" b="1" dirty="0" smtClean="0">
                  <a:latin typeface="Arial" pitchFamily="34" charset="0"/>
                  <a:cs typeface="Arial" pitchFamily="34" charset="0"/>
                </a:rPr>
                <a:t>4/28/2010</a:t>
              </a:r>
              <a:r>
                <a:rPr lang="en-US" sz="2000" b="1" dirty="0" smtClean="0">
                  <a:latin typeface="Arial" pitchFamily="34" charset="0"/>
                  <a:cs typeface="Arial" pitchFamily="34" charset="0"/>
                </a:rPr>
                <a:t> </a:t>
              </a:r>
              <a:endParaRPr lang="en-US" sz="2000" b="1" dirty="0">
                <a:latin typeface="Arial" pitchFamily="34" charset="0"/>
                <a:cs typeface="Arial"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7235" y="2424924"/>
              <a:ext cx="1389529" cy="1389529"/>
            </a:xfrm>
            <a:prstGeom prst="rect">
              <a:avLst/>
            </a:prstGeom>
          </p:spPr>
        </p:pic>
      </p:grpSp>
      <p:grpSp>
        <p:nvGrpSpPr>
          <p:cNvPr id="35" name="Group 34"/>
          <p:cNvGrpSpPr/>
          <p:nvPr/>
        </p:nvGrpSpPr>
        <p:grpSpPr>
          <a:xfrm>
            <a:off x="6477000" y="1744143"/>
            <a:ext cx="1622612" cy="2022722"/>
            <a:chOff x="6477000" y="1965714"/>
            <a:chExt cx="1622612" cy="2022722"/>
          </a:xfrm>
        </p:grpSpPr>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00" y="2365824"/>
              <a:ext cx="1622612" cy="1622612"/>
            </a:xfrm>
            <a:prstGeom prst="rect">
              <a:avLst/>
            </a:prstGeom>
          </p:spPr>
        </p:pic>
        <p:sp>
          <p:nvSpPr>
            <p:cNvPr id="28" name="Rectangle 27"/>
            <p:cNvSpPr/>
            <p:nvPr/>
          </p:nvSpPr>
          <p:spPr>
            <a:xfrm>
              <a:off x="6647746" y="1965714"/>
              <a:ext cx="1281120" cy="400110"/>
            </a:xfrm>
            <a:prstGeom prst="rect">
              <a:avLst/>
            </a:prstGeom>
          </p:spPr>
          <p:txBody>
            <a:bodyPr wrap="none">
              <a:spAutoFit/>
            </a:bodyPr>
            <a:lstStyle/>
            <a:p>
              <a:r>
                <a:rPr lang="en-US" b="1" dirty="0" smtClean="0">
                  <a:latin typeface="Arial" pitchFamily="34" charset="0"/>
                  <a:cs typeface="Arial" pitchFamily="34" charset="0"/>
                </a:rPr>
                <a:t>9/30/2010</a:t>
              </a:r>
              <a:r>
                <a:rPr lang="en-US" sz="2000" b="1" dirty="0" smtClean="0">
                  <a:latin typeface="Arial" pitchFamily="34" charset="0"/>
                  <a:cs typeface="Arial" pitchFamily="34" charset="0"/>
                </a:rPr>
                <a:t> </a:t>
              </a:r>
              <a:endParaRPr lang="en-US" sz="2000" b="1" dirty="0">
                <a:latin typeface="Arial" pitchFamily="34" charset="0"/>
                <a:cs typeface="Arial" pitchFamily="34" charset="0"/>
              </a:endParaRPr>
            </a:p>
          </p:txBody>
        </p:sp>
      </p:grpSp>
      <p:grpSp>
        <p:nvGrpSpPr>
          <p:cNvPr id="41" name="Group 40"/>
          <p:cNvGrpSpPr/>
          <p:nvPr/>
        </p:nvGrpSpPr>
        <p:grpSpPr>
          <a:xfrm>
            <a:off x="1473358" y="4098141"/>
            <a:ext cx="2245659" cy="2455019"/>
            <a:chOff x="1473358" y="4098141"/>
            <a:chExt cx="2245659" cy="2455019"/>
          </a:xfrm>
        </p:grpSpPr>
        <p:grpSp>
          <p:nvGrpSpPr>
            <p:cNvPr id="33" name="Group 32"/>
            <p:cNvGrpSpPr/>
            <p:nvPr/>
          </p:nvGrpSpPr>
          <p:grpSpPr>
            <a:xfrm>
              <a:off x="1473358" y="4098141"/>
              <a:ext cx="2245659" cy="2054909"/>
              <a:chOff x="2040769" y="4339232"/>
              <a:chExt cx="2245659" cy="2054909"/>
            </a:xfrm>
          </p:grpSpPr>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38752" y="4736075"/>
                <a:ext cx="2034229" cy="1261222"/>
              </a:xfrm>
              <a:prstGeom prst="rect">
                <a:avLst/>
              </a:prstGeom>
            </p:spPr>
          </p:pic>
          <p:sp>
            <p:nvSpPr>
              <p:cNvPr id="31" name="&quot;No&quot; Symbol 30"/>
              <p:cNvSpPr/>
              <p:nvPr/>
            </p:nvSpPr>
            <p:spPr>
              <a:xfrm>
                <a:off x="2040769" y="4339232"/>
                <a:ext cx="2245659" cy="2054909"/>
              </a:xfrm>
              <a:prstGeom prst="noSmoking">
                <a:avLst>
                  <a:gd name="adj" fmla="val 813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8" name="Rectangle 37"/>
            <p:cNvSpPr/>
            <p:nvPr/>
          </p:nvSpPr>
          <p:spPr>
            <a:xfrm>
              <a:off x="1962007" y="6153050"/>
              <a:ext cx="1268361" cy="400110"/>
            </a:xfrm>
            <a:prstGeom prst="rect">
              <a:avLst/>
            </a:prstGeom>
          </p:spPr>
          <p:txBody>
            <a:bodyPr wrap="none">
              <a:spAutoFit/>
            </a:bodyPr>
            <a:lstStyle/>
            <a:p>
              <a:r>
                <a:rPr lang="en-US" b="1" dirty="0" smtClean="0">
                  <a:latin typeface="Arial" pitchFamily="34" charset="0"/>
                  <a:cs typeface="Arial" pitchFamily="34" charset="0"/>
                </a:rPr>
                <a:t>8/18/2011</a:t>
              </a:r>
              <a:r>
                <a:rPr lang="en-US" sz="2000" b="1" dirty="0" smtClean="0">
                  <a:latin typeface="Arial" pitchFamily="34" charset="0"/>
                  <a:cs typeface="Arial" pitchFamily="34" charset="0"/>
                </a:rPr>
                <a:t> </a:t>
              </a:r>
              <a:endParaRPr lang="en-US" sz="2000" b="1" dirty="0">
                <a:latin typeface="Arial" pitchFamily="34" charset="0"/>
                <a:cs typeface="Arial" pitchFamily="34" charset="0"/>
              </a:endParaRPr>
            </a:p>
          </p:txBody>
        </p:sp>
      </p:grpSp>
      <p:grpSp>
        <p:nvGrpSpPr>
          <p:cNvPr id="42" name="Group 41"/>
          <p:cNvGrpSpPr/>
          <p:nvPr/>
        </p:nvGrpSpPr>
        <p:grpSpPr>
          <a:xfrm>
            <a:off x="5135439" y="4098141"/>
            <a:ext cx="2245659" cy="2455019"/>
            <a:chOff x="5135439" y="4098141"/>
            <a:chExt cx="2245659" cy="2455019"/>
          </a:xfrm>
        </p:grpSpPr>
        <p:grpSp>
          <p:nvGrpSpPr>
            <p:cNvPr id="30" name="Group 29"/>
            <p:cNvGrpSpPr/>
            <p:nvPr/>
          </p:nvGrpSpPr>
          <p:grpSpPr>
            <a:xfrm>
              <a:off x="5135439" y="4098141"/>
              <a:ext cx="2245659" cy="2054909"/>
              <a:chOff x="2064539" y="3908926"/>
              <a:chExt cx="2245659" cy="2054909"/>
            </a:xfrm>
          </p:grpSpPr>
          <p:pic>
            <p:nvPicPr>
              <p:cNvPr id="27" name="Picture 26"/>
              <p:cNvPicPr>
                <a:picLocks noChangeAspect="1"/>
              </p:cNvPicPr>
              <p:nvPr/>
            </p:nvPicPr>
            <p:blipFill rotWithShape="1">
              <a:blip r:embed="rId8" cstate="print">
                <a:extLst>
                  <a:ext uri="{28A0092B-C50C-407E-A947-70E740481C1C}">
                    <a14:useLocalDpi xmlns:a14="http://schemas.microsoft.com/office/drawing/2010/main" val="0"/>
                  </a:ext>
                </a:extLst>
              </a:blip>
              <a:srcRect l="11070" r="8746" b="15963"/>
              <a:stretch/>
            </p:blipFill>
            <p:spPr>
              <a:xfrm>
                <a:off x="2582250" y="4067945"/>
                <a:ext cx="1229525" cy="1727737"/>
              </a:xfrm>
              <a:prstGeom prst="rect">
                <a:avLst/>
              </a:prstGeom>
            </p:spPr>
          </p:pic>
          <p:sp>
            <p:nvSpPr>
              <p:cNvPr id="29" name="&quot;No&quot; Symbol 28"/>
              <p:cNvSpPr/>
              <p:nvPr/>
            </p:nvSpPr>
            <p:spPr>
              <a:xfrm>
                <a:off x="2064539" y="3908926"/>
                <a:ext cx="2245659" cy="2054909"/>
              </a:xfrm>
              <a:prstGeom prst="noSmoking">
                <a:avLst>
                  <a:gd name="adj" fmla="val 8139"/>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39" name="Rectangle 38"/>
            <p:cNvSpPr/>
            <p:nvPr/>
          </p:nvSpPr>
          <p:spPr>
            <a:xfrm>
              <a:off x="5624088" y="6153050"/>
              <a:ext cx="1268361" cy="400110"/>
            </a:xfrm>
            <a:prstGeom prst="rect">
              <a:avLst/>
            </a:prstGeom>
          </p:spPr>
          <p:txBody>
            <a:bodyPr wrap="none">
              <a:spAutoFit/>
            </a:bodyPr>
            <a:lstStyle/>
            <a:p>
              <a:r>
                <a:rPr lang="en-US" b="1" dirty="0" smtClean="0">
                  <a:latin typeface="Arial" pitchFamily="34" charset="0"/>
                  <a:cs typeface="Arial" pitchFamily="34" charset="0"/>
                </a:rPr>
                <a:t>9/22/2011</a:t>
              </a:r>
              <a:r>
                <a:rPr lang="en-US" sz="2000" b="1" dirty="0" smtClean="0">
                  <a:latin typeface="Arial" pitchFamily="34" charset="0"/>
                  <a:cs typeface="Arial" pitchFamily="34" charset="0"/>
                </a:rPr>
                <a:t> </a:t>
              </a:r>
              <a:endParaRPr lang="en-US" sz="2000" b="1" dirty="0">
                <a:latin typeface="Arial" pitchFamily="34" charset="0"/>
                <a:cs typeface="Arial" pitchFamily="34" charset="0"/>
              </a:endParaRPr>
            </a:p>
          </p:txBody>
        </p:sp>
      </p:grpSp>
      <p:sp>
        <p:nvSpPr>
          <p:cNvPr id="7" name="Rectangle 6"/>
          <p:cNvSpPr/>
          <p:nvPr/>
        </p:nvSpPr>
        <p:spPr>
          <a:xfrm>
            <a:off x="5268686" y="3718144"/>
            <a:ext cx="3875314" cy="2835016"/>
          </a:xfrm>
          <a:prstGeom prst="rect">
            <a:avLst/>
          </a:prstGeom>
          <a:solidFill>
            <a:schemeClr val="bg1"/>
          </a:solidFill>
          <a:ln w="508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itchFamily="34" charset="0"/>
                <a:cs typeface="Arial" pitchFamily="34" charset="0"/>
              </a:rPr>
              <a:t>Léo Apotheker Named CEO and President of </a:t>
            </a:r>
            <a:r>
              <a:rPr lang="en-US" b="1" dirty="0" smtClean="0">
                <a:solidFill>
                  <a:schemeClr val="tx1"/>
                </a:solidFill>
                <a:latin typeface="Arial" pitchFamily="34" charset="0"/>
                <a:cs typeface="Arial" pitchFamily="34" charset="0"/>
              </a:rPr>
              <a:t>HP</a:t>
            </a:r>
          </a:p>
          <a:p>
            <a:pPr algn="ctr"/>
            <a:endParaRPr lang="en-US" b="1" dirty="0">
              <a:solidFill>
                <a:schemeClr val="tx1"/>
              </a:solidFill>
              <a:latin typeface="Arial" pitchFamily="34" charset="0"/>
              <a:cs typeface="Arial" pitchFamily="34" charset="0"/>
            </a:endParaRPr>
          </a:p>
          <a:p>
            <a:r>
              <a:rPr lang="en-US" dirty="0">
                <a:solidFill>
                  <a:schemeClr val="tx1"/>
                </a:solidFill>
                <a:latin typeface="Arial" pitchFamily="34" charset="0"/>
                <a:cs typeface="Arial" pitchFamily="34" charset="0"/>
              </a:rPr>
              <a:t>"Léo is a strategic thinker with a passion for technology, wide-reaching global experience and proven operational discipline - </a:t>
            </a:r>
            <a:r>
              <a:rPr lang="en-US" b="1" dirty="0">
                <a:solidFill>
                  <a:schemeClr val="tx1"/>
                </a:solidFill>
                <a:latin typeface="Arial" pitchFamily="34" charset="0"/>
                <a:cs typeface="Arial" pitchFamily="34" charset="0"/>
              </a:rPr>
              <a:t>exactly</a:t>
            </a:r>
            <a:r>
              <a:rPr lang="en-US" dirty="0">
                <a:solidFill>
                  <a:schemeClr val="tx1"/>
                </a:solidFill>
                <a:latin typeface="Arial" pitchFamily="34" charset="0"/>
                <a:cs typeface="Arial" pitchFamily="34" charset="0"/>
              </a:rPr>
              <a:t> what we were looking for in a CEO." </a:t>
            </a:r>
          </a:p>
        </p:txBody>
      </p:sp>
      <p:sp>
        <p:nvSpPr>
          <p:cNvPr id="5" name="Rectangle 4"/>
          <p:cNvSpPr/>
          <p:nvPr/>
        </p:nvSpPr>
        <p:spPr>
          <a:xfrm>
            <a:off x="2311754" y="3718144"/>
            <a:ext cx="4520491" cy="2814901"/>
          </a:xfrm>
          <a:prstGeom prst="rect">
            <a:avLst/>
          </a:prstGeom>
          <a:solidFill>
            <a:schemeClr val="bg1"/>
          </a:solidFill>
          <a:ln w="508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Arial" pitchFamily="34" charset="0"/>
                <a:cs typeface="Arial" pitchFamily="34" charset="0"/>
              </a:rPr>
              <a:t>HP Bought Palm for $1.2 </a:t>
            </a:r>
            <a:r>
              <a:rPr lang="en-US" sz="2000" b="1" dirty="0" smtClean="0">
                <a:solidFill>
                  <a:schemeClr val="tx1"/>
                </a:solidFill>
                <a:latin typeface="Arial" pitchFamily="34" charset="0"/>
                <a:cs typeface="Arial" pitchFamily="34" charset="0"/>
              </a:rPr>
              <a:t>Billion</a:t>
            </a:r>
          </a:p>
          <a:p>
            <a:pPr algn="ctr"/>
            <a:endParaRPr lang="en-US" dirty="0">
              <a:solidFill>
                <a:schemeClr val="tx1"/>
              </a:solidFill>
              <a:latin typeface="Arial" pitchFamily="34" charset="0"/>
              <a:cs typeface="Arial" pitchFamily="34" charset="0"/>
            </a:endParaRPr>
          </a:p>
          <a:p>
            <a:pPr marL="285750" indent="-285750">
              <a:buFont typeface="Arial" pitchFamily="34" charset="0"/>
              <a:buChar char="•"/>
            </a:pPr>
            <a:r>
              <a:rPr lang="en-US" dirty="0">
                <a:solidFill>
                  <a:schemeClr val="tx1"/>
                </a:solidFill>
                <a:latin typeface="Arial" pitchFamily="34" charset="0"/>
                <a:cs typeface="Arial" pitchFamily="34" charset="0"/>
              </a:rPr>
              <a:t>“Palm’s innovative operating system provides an ideal platform to </a:t>
            </a:r>
            <a:r>
              <a:rPr lang="en-US" b="1" dirty="0">
                <a:solidFill>
                  <a:schemeClr val="tx1"/>
                </a:solidFill>
                <a:latin typeface="Arial" pitchFamily="34" charset="0"/>
                <a:cs typeface="Arial" pitchFamily="34" charset="0"/>
              </a:rPr>
              <a:t>expand HP’s mobility strategy</a:t>
            </a:r>
            <a:r>
              <a:rPr lang="en-US" dirty="0">
                <a:solidFill>
                  <a:schemeClr val="tx1"/>
                </a:solidFill>
                <a:latin typeface="Arial" pitchFamily="34" charset="0"/>
                <a:cs typeface="Arial" pitchFamily="34" charset="0"/>
              </a:rPr>
              <a:t>…”</a:t>
            </a:r>
          </a:p>
          <a:p>
            <a:pPr marL="285750" indent="-285750">
              <a:buFont typeface="Arial" pitchFamily="34" charset="0"/>
              <a:buChar char="•"/>
            </a:pPr>
            <a:r>
              <a:rPr lang="en-US" dirty="0">
                <a:solidFill>
                  <a:schemeClr val="tx1"/>
                </a:solidFill>
                <a:latin typeface="Arial" pitchFamily="34" charset="0"/>
                <a:cs typeface="Arial" pitchFamily="34" charset="0"/>
              </a:rPr>
              <a:t>“Advances in mobility are offering significant opportunities, and HP intends to </a:t>
            </a:r>
            <a:r>
              <a:rPr lang="en-US" b="1" dirty="0">
                <a:solidFill>
                  <a:schemeClr val="tx1"/>
                </a:solidFill>
                <a:latin typeface="Arial" pitchFamily="34" charset="0"/>
                <a:cs typeface="Arial" pitchFamily="34" charset="0"/>
              </a:rPr>
              <a:t>be a leader in this market</a:t>
            </a:r>
            <a:r>
              <a:rPr lang="en-US" dirty="0">
                <a:solidFill>
                  <a:schemeClr val="tx1"/>
                </a:solidFill>
                <a:latin typeface="Arial" pitchFamily="34" charset="0"/>
                <a:cs typeface="Arial" pitchFamily="34" charset="0"/>
              </a:rPr>
              <a:t>.”</a:t>
            </a:r>
          </a:p>
        </p:txBody>
      </p:sp>
      <p:sp>
        <p:nvSpPr>
          <p:cNvPr id="9" name="Rectangle 8"/>
          <p:cNvSpPr/>
          <p:nvPr/>
        </p:nvSpPr>
        <p:spPr>
          <a:xfrm>
            <a:off x="558943" y="3737837"/>
            <a:ext cx="4406180" cy="2786295"/>
          </a:xfrm>
          <a:prstGeom prst="rect">
            <a:avLst/>
          </a:prstGeom>
          <a:solidFill>
            <a:schemeClr val="bg1"/>
          </a:solidFill>
          <a:ln w="508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itchFamily="34" charset="0"/>
                <a:cs typeface="Arial" pitchFamily="34" charset="0"/>
              </a:rPr>
              <a:t>Léo Apotheker </a:t>
            </a:r>
            <a:r>
              <a:rPr lang="en-US" b="1" dirty="0" smtClean="0">
                <a:solidFill>
                  <a:schemeClr val="tx1"/>
                </a:solidFill>
                <a:latin typeface="Arial" pitchFamily="34" charset="0"/>
                <a:cs typeface="Arial" pitchFamily="34" charset="0"/>
              </a:rPr>
              <a:t>Fired</a:t>
            </a:r>
          </a:p>
          <a:p>
            <a:pPr algn="ctr"/>
            <a:endParaRPr lang="en-US" b="1" dirty="0">
              <a:solidFill>
                <a:schemeClr val="tx1"/>
              </a:solidFill>
              <a:latin typeface="Arial" pitchFamily="34" charset="0"/>
              <a:cs typeface="Arial" pitchFamily="34" charset="0"/>
            </a:endParaRPr>
          </a:p>
          <a:p>
            <a:pPr marL="285750" indent="-285750">
              <a:buFont typeface="Arial" pitchFamily="34" charset="0"/>
              <a:buChar char="•"/>
            </a:pPr>
            <a:r>
              <a:rPr lang="en-US" dirty="0">
                <a:solidFill>
                  <a:schemeClr val="tx1"/>
                </a:solidFill>
                <a:latin typeface="Arial" pitchFamily="34" charset="0"/>
                <a:cs typeface="Arial" pitchFamily="34" charset="0"/>
              </a:rPr>
              <a:t>"We are at a critical moment and we need </a:t>
            </a:r>
            <a:r>
              <a:rPr lang="en-US" b="1" dirty="0">
                <a:solidFill>
                  <a:schemeClr val="tx1"/>
                </a:solidFill>
                <a:latin typeface="Arial" pitchFamily="34" charset="0"/>
                <a:cs typeface="Arial" pitchFamily="34" charset="0"/>
              </a:rPr>
              <a:t>renewed leadership</a:t>
            </a:r>
            <a:r>
              <a:rPr lang="en-US" dirty="0">
                <a:solidFill>
                  <a:schemeClr val="tx1"/>
                </a:solidFill>
                <a:latin typeface="Arial" pitchFamily="34" charset="0"/>
                <a:cs typeface="Arial" pitchFamily="34" charset="0"/>
              </a:rPr>
              <a:t> to successfully implement our strategy…”</a:t>
            </a:r>
          </a:p>
          <a:p>
            <a:pPr marL="285750" indent="-285750">
              <a:buFont typeface="Arial" pitchFamily="34" charset="0"/>
              <a:buChar char="•"/>
            </a:pPr>
            <a:r>
              <a:rPr lang="en-US" dirty="0">
                <a:solidFill>
                  <a:schemeClr val="tx1"/>
                </a:solidFill>
                <a:latin typeface="Arial" pitchFamily="34" charset="0"/>
                <a:cs typeface="Arial" pitchFamily="34" charset="0"/>
              </a:rPr>
              <a:t>“The problem with Apotheker wasn't lack of vision as much as </a:t>
            </a:r>
            <a:r>
              <a:rPr lang="en-US" b="1" dirty="0">
                <a:solidFill>
                  <a:schemeClr val="tx1"/>
                </a:solidFill>
                <a:latin typeface="Arial" pitchFamily="34" charset="0"/>
                <a:cs typeface="Arial" pitchFamily="34" charset="0"/>
              </a:rPr>
              <a:t>a lack of execution</a:t>
            </a:r>
            <a:r>
              <a:rPr lang="en-US" dirty="0">
                <a:solidFill>
                  <a:schemeClr val="tx1"/>
                </a:solidFill>
                <a:latin typeface="Arial" pitchFamily="34" charset="0"/>
                <a:cs typeface="Arial" pitchFamily="34" charset="0"/>
              </a:rPr>
              <a:t> and communication”</a:t>
            </a:r>
          </a:p>
        </p:txBody>
      </p:sp>
    </p:spTree>
    <p:extLst>
      <p:ext uri="{BB962C8B-B14F-4D97-AF65-F5344CB8AC3E}">
        <p14:creationId xmlns:p14="http://schemas.microsoft.com/office/powerpoint/2010/main" val="322799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5"/>
                                        </p:tgtEl>
                                        <p:attrNameLst>
                                          <p:attrName>style.visibility</p:attrName>
                                        </p:attrNameLst>
                                      </p:cBhvr>
                                      <p:to>
                                        <p:strVal val="hidden"/>
                                      </p:to>
                                    </p:set>
                                  </p:childTnLst>
                                </p:cTn>
                              </p:par>
                            </p:childTnLst>
                          </p:cTn>
                        </p:par>
                        <p:par>
                          <p:cTn id="22" fill="hold">
                            <p:stCondLst>
                              <p:cond delay="0"/>
                            </p:stCondLst>
                            <p:childTnLst>
                              <p:par>
                                <p:cTn id="23" presetID="10" presetClass="entr" presetSubtype="0"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5" grpId="0" animBg="1"/>
      <p:bldP spid="5" grpId="1"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27322" y="577512"/>
            <a:ext cx="5089356" cy="1138773"/>
          </a:xfrm>
          <a:prstGeom prst="rect">
            <a:avLst/>
          </a:prstGeom>
          <a:noFill/>
        </p:spPr>
        <p:txBody>
          <a:bodyPr wrap="square" rtlCol="0">
            <a:spAutoFit/>
          </a:bodyPr>
          <a:lstStyle/>
          <a:p>
            <a:pPr algn="ctr"/>
            <a:r>
              <a:rPr lang="en-US" sz="2000" b="1" dirty="0" smtClean="0">
                <a:latin typeface="Arial" pitchFamily="34" charset="0"/>
                <a:cs typeface="Arial" pitchFamily="34" charset="0"/>
              </a:rPr>
              <a:t>Example #2   City of Bellevue</a:t>
            </a:r>
          </a:p>
          <a:p>
            <a:pPr lvl="0" algn="ctr"/>
            <a:r>
              <a:rPr lang="en-US" sz="1600" dirty="0" smtClean="0">
                <a:solidFill>
                  <a:prstClr val="black"/>
                </a:solidFill>
                <a:latin typeface="Arial" pitchFamily="34" charset="0"/>
                <a:cs typeface="Arial" pitchFamily="34" charset="0"/>
              </a:rPr>
              <a:t>Ranked 4</a:t>
            </a:r>
            <a:r>
              <a:rPr lang="en-US" sz="1600" baseline="30000" dirty="0" smtClean="0">
                <a:solidFill>
                  <a:prstClr val="black"/>
                </a:solidFill>
                <a:latin typeface="Arial" pitchFamily="34" charset="0"/>
                <a:cs typeface="Arial" pitchFamily="34" charset="0"/>
              </a:rPr>
              <a:t>th</a:t>
            </a:r>
            <a:r>
              <a:rPr lang="en-US" sz="1600" dirty="0" smtClean="0">
                <a:solidFill>
                  <a:prstClr val="black"/>
                </a:solidFill>
                <a:latin typeface="Arial" pitchFamily="34" charset="0"/>
                <a:cs typeface="Arial" pitchFamily="34" charset="0"/>
              </a:rPr>
              <a:t> Best City of Live In (2010)</a:t>
            </a:r>
          </a:p>
          <a:p>
            <a:pPr lvl="0" algn="ctr"/>
            <a:r>
              <a:rPr lang="en-US" sz="1600" dirty="0" smtClean="0">
                <a:solidFill>
                  <a:prstClr val="black"/>
                </a:solidFill>
                <a:latin typeface="Arial" pitchFamily="34" charset="0"/>
                <a:cs typeface="Arial" pitchFamily="34" charset="0"/>
              </a:rPr>
              <a:t>Population: 124,000</a:t>
            </a:r>
            <a:endParaRPr lang="en-US" sz="1600" dirty="0">
              <a:solidFill>
                <a:prstClr val="black"/>
              </a:solidFill>
              <a:latin typeface="Arial" pitchFamily="34" charset="0"/>
              <a:cs typeface="Arial" pitchFamily="34" charset="0"/>
            </a:endParaRPr>
          </a:p>
          <a:p>
            <a:pPr lvl="0" algn="ctr"/>
            <a:r>
              <a:rPr lang="en-US" sz="1600" dirty="0">
                <a:solidFill>
                  <a:prstClr val="black"/>
                </a:solidFill>
                <a:latin typeface="Arial" pitchFamily="34" charset="0"/>
                <a:cs typeface="Arial" pitchFamily="34" charset="0"/>
              </a:rPr>
              <a:t>$</a:t>
            </a:r>
            <a:r>
              <a:rPr lang="en-US" sz="1600" dirty="0" smtClean="0">
                <a:solidFill>
                  <a:prstClr val="black"/>
                </a:solidFill>
                <a:latin typeface="Arial" pitchFamily="34" charset="0"/>
                <a:cs typeface="Arial" pitchFamily="34" charset="0"/>
              </a:rPr>
              <a:t>1 </a:t>
            </a:r>
            <a:r>
              <a:rPr lang="en-US" sz="1600" dirty="0">
                <a:solidFill>
                  <a:prstClr val="black"/>
                </a:solidFill>
                <a:latin typeface="Arial" pitchFamily="34" charset="0"/>
                <a:cs typeface="Arial" pitchFamily="34" charset="0"/>
              </a:rPr>
              <a:t>Billion </a:t>
            </a:r>
            <a:r>
              <a:rPr lang="en-US" sz="1600" dirty="0" smtClean="0">
                <a:solidFill>
                  <a:prstClr val="black"/>
                </a:solidFill>
                <a:latin typeface="Arial" pitchFamily="34" charset="0"/>
                <a:cs typeface="Arial" pitchFamily="34" charset="0"/>
              </a:rPr>
              <a:t>Bi-annual budget</a:t>
            </a:r>
            <a:endParaRPr lang="en-US" sz="1600" dirty="0">
              <a:solidFill>
                <a:prstClr val="black"/>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276" y="619581"/>
            <a:ext cx="866363" cy="1009620"/>
          </a:xfrm>
          <a:prstGeom prst="rect">
            <a:avLst/>
          </a:prstGeom>
        </p:spPr>
      </p:pic>
      <p:sp>
        <p:nvSpPr>
          <p:cNvPr id="4" name="Rectangle 3"/>
          <p:cNvSpPr/>
          <p:nvPr/>
        </p:nvSpPr>
        <p:spPr>
          <a:xfrm>
            <a:off x="774077" y="2119708"/>
            <a:ext cx="7595846" cy="4401205"/>
          </a:xfrm>
          <a:prstGeom prst="rect">
            <a:avLst/>
          </a:prstGeom>
        </p:spPr>
        <p:txBody>
          <a:bodyPr wrap="square">
            <a:spAutoFit/>
          </a:bodyPr>
          <a:lstStyle/>
          <a:p>
            <a:pPr marL="285750" indent="-285750">
              <a:buFont typeface="Arial" pitchFamily="34" charset="0"/>
              <a:buChar char="•"/>
            </a:pPr>
            <a:r>
              <a:rPr lang="en-US" sz="2000" dirty="0" smtClean="0">
                <a:latin typeface="Arial" pitchFamily="34" charset="0"/>
                <a:cs typeface="Arial" pitchFamily="34" charset="0"/>
              </a:rPr>
              <a:t>Local </a:t>
            </a:r>
            <a:r>
              <a:rPr lang="en-US" sz="2000" dirty="0">
                <a:latin typeface="Arial" pitchFamily="34" charset="0"/>
                <a:cs typeface="Arial" pitchFamily="34" charset="0"/>
              </a:rPr>
              <a:t>initiatives cut </a:t>
            </a:r>
            <a:r>
              <a:rPr lang="en-US" sz="2000" dirty="0" smtClean="0">
                <a:latin typeface="Arial" pitchFamily="34" charset="0"/>
                <a:cs typeface="Arial" pitchFamily="34" charset="0"/>
              </a:rPr>
              <a:t>tax revenue down to </a:t>
            </a:r>
            <a:r>
              <a:rPr lang="en-US" sz="2000" dirty="0">
                <a:latin typeface="Arial" pitchFamily="34" charset="0"/>
                <a:cs typeface="Arial" pitchFamily="34" charset="0"/>
              </a:rPr>
              <a:t>1% </a:t>
            </a:r>
            <a:r>
              <a:rPr lang="en-US" sz="2000" dirty="0" smtClean="0">
                <a:latin typeface="Arial" pitchFamily="34" charset="0"/>
                <a:cs typeface="Arial" pitchFamily="34" charset="0"/>
              </a:rPr>
              <a:t>annually</a:t>
            </a:r>
          </a:p>
          <a:p>
            <a:r>
              <a:rPr lang="en-US" sz="2000" dirty="0" smtClean="0">
                <a:latin typeface="Arial" pitchFamily="34" charset="0"/>
                <a:cs typeface="Arial" pitchFamily="34" charset="0"/>
              </a:rPr>
              <a:t> </a:t>
            </a:r>
          </a:p>
          <a:p>
            <a:pPr marL="285750" indent="-285750">
              <a:buFont typeface="Arial" pitchFamily="34" charset="0"/>
              <a:buChar char="•"/>
            </a:pPr>
            <a:r>
              <a:rPr lang="en-US" sz="2000" dirty="0" smtClean="0">
                <a:latin typeface="Arial" pitchFamily="34" charset="0"/>
                <a:cs typeface="Arial" pitchFamily="34" charset="0"/>
              </a:rPr>
              <a:t>The Bellevue city council </a:t>
            </a:r>
            <a:r>
              <a:rPr lang="en-US" sz="2000" dirty="0">
                <a:latin typeface="Arial" pitchFamily="34" charset="0"/>
                <a:cs typeface="Arial" pitchFamily="34" charset="0"/>
              </a:rPr>
              <a:t>proactively made plans to address the recession by developing a new budgeting process called “Budget One</a:t>
            </a:r>
            <a:r>
              <a:rPr lang="en-US" sz="2000" dirty="0" smtClean="0">
                <a:latin typeface="Arial" pitchFamily="34" charset="0"/>
                <a:cs typeface="Arial" pitchFamily="34" charset="0"/>
              </a:rPr>
              <a:t>”</a:t>
            </a:r>
          </a:p>
          <a:p>
            <a:pPr marL="285750" indent="-285750">
              <a:buFont typeface="Arial" pitchFamily="34" charset="0"/>
              <a:buChar char="•"/>
            </a:pPr>
            <a:endParaRPr lang="en-US" sz="2000" dirty="0" smtClean="0">
              <a:latin typeface="Arial" pitchFamily="34" charset="0"/>
              <a:cs typeface="Arial" pitchFamily="34" charset="0"/>
            </a:endParaRPr>
          </a:p>
          <a:p>
            <a:pPr marL="285750" indent="-285750">
              <a:buFont typeface="Arial" pitchFamily="34" charset="0"/>
              <a:buChar char="•"/>
            </a:pPr>
            <a:r>
              <a:rPr lang="en-US" sz="2000" dirty="0">
                <a:latin typeface="Arial" pitchFamily="34" charset="0"/>
                <a:cs typeface="Arial" pitchFamily="34" charset="0"/>
              </a:rPr>
              <a:t>Open and frank </a:t>
            </a:r>
            <a:r>
              <a:rPr lang="en-US" sz="2000" dirty="0" smtClean="0">
                <a:latin typeface="Arial" pitchFamily="34" charset="0"/>
                <a:cs typeface="Arial" pitchFamily="34" charset="0"/>
              </a:rPr>
              <a:t>communication—“Our </a:t>
            </a:r>
            <a:r>
              <a:rPr lang="en-US" sz="2000" dirty="0">
                <a:latin typeface="Arial" pitchFamily="34" charset="0"/>
                <a:cs typeface="Arial" pitchFamily="34" charset="0"/>
              </a:rPr>
              <a:t>traditional way of developing a budget—department by department—must make way for a process that targets spending with specific community needs</a:t>
            </a:r>
            <a:r>
              <a:rPr lang="en-US" sz="2000" dirty="0" smtClean="0">
                <a:latin typeface="Arial" pitchFamily="34" charset="0"/>
                <a:cs typeface="Arial" pitchFamily="34" charset="0"/>
              </a:rPr>
              <a:t>”</a:t>
            </a:r>
          </a:p>
          <a:p>
            <a:pPr marL="285750" indent="-285750">
              <a:buFont typeface="Arial" pitchFamily="34" charset="0"/>
              <a:buChar char="•"/>
            </a:pPr>
            <a:endParaRPr lang="en-US" sz="2000" dirty="0">
              <a:latin typeface="Arial" pitchFamily="34" charset="0"/>
              <a:cs typeface="Arial" pitchFamily="34" charset="0"/>
            </a:endParaRPr>
          </a:p>
          <a:p>
            <a:pPr marL="285750" indent="-285750">
              <a:buFont typeface="Arial" pitchFamily="34" charset="0"/>
              <a:buChar char="•"/>
            </a:pPr>
            <a:r>
              <a:rPr lang="en-US" sz="2000" dirty="0">
                <a:latin typeface="Arial" pitchFamily="34" charset="0"/>
                <a:cs typeface="Arial" pitchFamily="34" charset="0"/>
              </a:rPr>
              <a:t>Budget One was a </a:t>
            </a:r>
            <a:r>
              <a:rPr lang="en-US" sz="2000" u="sng" dirty="0">
                <a:latin typeface="Arial" pitchFamily="34" charset="0"/>
                <a:cs typeface="Arial" pitchFamily="34" charset="0"/>
              </a:rPr>
              <a:t>‘fundamental reset’</a:t>
            </a:r>
            <a:r>
              <a:rPr lang="en-US" sz="2000" dirty="0">
                <a:latin typeface="Arial" pitchFamily="34" charset="0"/>
                <a:cs typeface="Arial" pitchFamily="34" charset="0"/>
              </a:rPr>
              <a:t>: Instead of asking the traditional question of “what are we going to cut?”, the new question was </a:t>
            </a:r>
            <a:r>
              <a:rPr lang="en-US" sz="2000" b="1" dirty="0">
                <a:latin typeface="Arial" pitchFamily="34" charset="0"/>
                <a:cs typeface="Arial" pitchFamily="34" charset="0"/>
              </a:rPr>
              <a:t>“what are we buying</a:t>
            </a:r>
            <a:r>
              <a:rPr lang="en-US" sz="2000" b="1" dirty="0" smtClean="0">
                <a:latin typeface="Arial" pitchFamily="34" charset="0"/>
                <a:cs typeface="Arial" pitchFamily="34" charset="0"/>
              </a:rPr>
              <a:t>?”</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69070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im\Documents\(4) Seattle University\MGMT 596-Budget Reductions and Accountability\Bellevue\Flow Diagram-Safe Community.jpg"/>
          <p:cNvPicPr>
            <a:picLocks noChangeAspect="1" noChangeArrowheads="1"/>
          </p:cNvPicPr>
          <p:nvPr/>
        </p:nvPicPr>
        <p:blipFill rotWithShape="1">
          <a:blip r:embed="rId2">
            <a:extLst>
              <a:ext uri="{28A0092B-C50C-407E-A947-70E740481C1C}">
                <a14:useLocalDpi xmlns:a14="http://schemas.microsoft.com/office/drawing/2010/main" val="0"/>
              </a:ext>
            </a:extLst>
          </a:blip>
          <a:srcRect l="9556" t="2344" r="4152" b="3858"/>
          <a:stretch/>
        </p:blipFill>
        <p:spPr bwMode="auto">
          <a:xfrm>
            <a:off x="1211943" y="823682"/>
            <a:ext cx="6720114" cy="564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083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17"/>
          <p:cNvSpPr>
            <a:spLocks noGrp="1" noChangeArrowheads="1"/>
          </p:cNvSpPr>
          <p:nvPr>
            <p:ph type="title" idx="4294967295"/>
          </p:nvPr>
        </p:nvSpPr>
        <p:spPr bwMode="auto">
          <a:xfrm>
            <a:off x="457200" y="2090738"/>
            <a:ext cx="8229600" cy="15875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4000" b="1" dirty="0">
                <a:solidFill>
                  <a:schemeClr val="tx1"/>
                </a:solidFill>
              </a:rPr>
              <a:t>What is </a:t>
            </a:r>
            <a:br>
              <a:rPr lang="en-US" sz="4000" b="1" dirty="0">
                <a:solidFill>
                  <a:schemeClr val="tx1"/>
                </a:solidFill>
              </a:rPr>
            </a:br>
            <a:r>
              <a:rPr lang="en-US" sz="4000" b="1" dirty="0">
                <a:solidFill>
                  <a:schemeClr val="tx1"/>
                </a:solidFill>
              </a:rPr>
              <a:t>“Project Portfolio Management</a:t>
            </a:r>
            <a:r>
              <a:rPr lang="en-US" sz="4000" b="1" dirty="0" smtClean="0">
                <a:solidFill>
                  <a:schemeClr val="tx1"/>
                </a:solidFill>
              </a:rPr>
              <a:t>”?</a:t>
            </a:r>
            <a:endParaRPr lang="en-US" sz="4000" b="1" dirty="0">
              <a:solidFill>
                <a:schemeClr val="tx1"/>
              </a:solidFill>
            </a:endParaRPr>
          </a:p>
        </p:txBody>
      </p:sp>
      <p:sp>
        <p:nvSpPr>
          <p:cNvPr id="2" name="TextBox 1"/>
          <p:cNvSpPr txBox="1"/>
          <p:nvPr/>
        </p:nvSpPr>
        <p:spPr>
          <a:xfrm>
            <a:off x="1278082" y="4281055"/>
            <a:ext cx="6587836" cy="461665"/>
          </a:xfrm>
          <a:prstGeom prst="rect">
            <a:avLst/>
          </a:prstGeom>
          <a:noFill/>
        </p:spPr>
        <p:txBody>
          <a:bodyPr wrap="square" rtlCol="0">
            <a:spAutoFit/>
          </a:bodyPr>
          <a:lstStyle/>
          <a:p>
            <a:pPr algn="ctr"/>
            <a:r>
              <a:rPr lang="en-US" sz="2400" dirty="0" smtClean="0"/>
              <a:t>(and why does it matter?)</a:t>
            </a:r>
            <a:endParaRPr lang="en-US" sz="2400" dirty="0"/>
          </a:p>
        </p:txBody>
      </p:sp>
    </p:spTree>
    <p:extLst>
      <p:ext uri="{BB962C8B-B14F-4D97-AF65-F5344CB8AC3E}">
        <p14:creationId xmlns:p14="http://schemas.microsoft.com/office/powerpoint/2010/main" val="92242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im\Documents\(4) Seattle University\MGMT 596-Budget Reductions and Accountability\Bellevue\Cause and Effect Map-Safe Community.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09" t="3386" r="3719" b="8149"/>
          <a:stretch/>
        </p:blipFill>
        <p:spPr bwMode="auto">
          <a:xfrm>
            <a:off x="576136" y="714074"/>
            <a:ext cx="7991729" cy="593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4798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17485" y="885019"/>
            <a:ext cx="5167085"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Arial" pitchFamily="34" charset="0"/>
                <a:cs typeface="Arial" pitchFamily="34" charset="0"/>
              </a:rPr>
              <a:t>Summary</a:t>
            </a:r>
            <a:endParaRPr lang="en-US" sz="28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TextBox 2"/>
          <p:cNvSpPr txBox="1"/>
          <p:nvPr/>
        </p:nvSpPr>
        <p:spPr>
          <a:xfrm>
            <a:off x="580571" y="1930400"/>
            <a:ext cx="8113486" cy="3785652"/>
          </a:xfrm>
          <a:prstGeom prst="rect">
            <a:avLst/>
          </a:prstGeom>
          <a:noFill/>
        </p:spPr>
        <p:txBody>
          <a:bodyPr wrap="square" rtlCol="0">
            <a:spAutoFit/>
          </a:bodyPr>
          <a:lstStyle/>
          <a:p>
            <a:pPr marL="342900" indent="-342900">
              <a:lnSpc>
                <a:spcPct val="150000"/>
              </a:lnSpc>
              <a:buFont typeface="Arial" pitchFamily="34" charset="0"/>
              <a:buChar char="•"/>
            </a:pPr>
            <a:r>
              <a:rPr lang="en-US" sz="2000" dirty="0" smtClean="0">
                <a:latin typeface="Arial" pitchFamily="34" charset="0"/>
                <a:cs typeface="Arial" pitchFamily="34" charset="0"/>
              </a:rPr>
              <a:t>Consider project criticality and portfolio magnitude</a:t>
            </a:r>
          </a:p>
          <a:p>
            <a:pPr marL="342900" indent="-342900">
              <a:lnSpc>
                <a:spcPct val="150000"/>
              </a:lnSpc>
              <a:buFont typeface="Arial" pitchFamily="34" charset="0"/>
              <a:buChar char="•"/>
            </a:pPr>
            <a:r>
              <a:rPr lang="en-US" sz="2000" dirty="0" smtClean="0">
                <a:latin typeface="Arial" pitchFamily="34" charset="0"/>
                <a:cs typeface="Arial" pitchFamily="34" charset="0"/>
              </a:rPr>
              <a:t>Understand what the ‘end state’ of your portfolio process should be based on organizational needs</a:t>
            </a:r>
          </a:p>
          <a:p>
            <a:pPr marL="342900" indent="-342900">
              <a:lnSpc>
                <a:spcPct val="150000"/>
              </a:lnSpc>
              <a:buFont typeface="Arial" pitchFamily="34" charset="0"/>
              <a:buChar char="•"/>
            </a:pPr>
            <a:r>
              <a:rPr lang="en-US" sz="2000" dirty="0">
                <a:latin typeface="Arial" pitchFamily="34" charset="0"/>
                <a:cs typeface="Arial" pitchFamily="34" charset="0"/>
              </a:rPr>
              <a:t>Understand the level of caliber needed to be </a:t>
            </a:r>
            <a:r>
              <a:rPr lang="en-US" sz="2000" dirty="0" smtClean="0">
                <a:latin typeface="Arial" pitchFamily="34" charset="0"/>
                <a:cs typeface="Arial" pitchFamily="34" charset="0"/>
              </a:rPr>
              <a:t>successful</a:t>
            </a:r>
          </a:p>
          <a:p>
            <a:pPr marL="342900" indent="-342900">
              <a:lnSpc>
                <a:spcPct val="150000"/>
              </a:lnSpc>
              <a:buFont typeface="Arial" pitchFamily="34" charset="0"/>
              <a:buChar char="•"/>
            </a:pPr>
            <a:r>
              <a:rPr lang="en-US" sz="2000" dirty="0" smtClean="0">
                <a:latin typeface="Arial" pitchFamily="34" charset="0"/>
                <a:cs typeface="Arial" pitchFamily="34" charset="0"/>
              </a:rPr>
              <a:t>Enable accountability with solid governance</a:t>
            </a:r>
          </a:p>
          <a:p>
            <a:pPr marL="342900" indent="-342900">
              <a:lnSpc>
                <a:spcPct val="150000"/>
              </a:lnSpc>
              <a:buFont typeface="Arial" pitchFamily="34" charset="0"/>
              <a:buChar char="•"/>
            </a:pPr>
            <a:r>
              <a:rPr lang="en-US" sz="2000" dirty="0" smtClean="0">
                <a:latin typeface="Arial" pitchFamily="34" charset="0"/>
                <a:cs typeface="Arial" pitchFamily="34" charset="0"/>
              </a:rPr>
              <a:t>Demonstrate accountability with well thought-out goals and roadmaps</a:t>
            </a:r>
          </a:p>
          <a:p>
            <a:pPr marL="342900" indent="-342900">
              <a:lnSpc>
                <a:spcPct val="150000"/>
              </a:lnSpc>
              <a:buFont typeface="Arial" pitchFamily="34" charset="0"/>
              <a:buChar char="•"/>
            </a:pPr>
            <a:r>
              <a:rPr lang="en-US" sz="2000" dirty="0" smtClean="0">
                <a:latin typeface="Arial" pitchFamily="34" charset="0"/>
                <a:cs typeface="Arial" pitchFamily="34" charset="0"/>
              </a:rPr>
              <a:t>Drive accountability with good leadership</a:t>
            </a:r>
          </a:p>
        </p:txBody>
      </p:sp>
    </p:spTree>
    <p:extLst>
      <p:ext uri="{BB962C8B-B14F-4D97-AF65-F5344CB8AC3E}">
        <p14:creationId xmlns:p14="http://schemas.microsoft.com/office/powerpoint/2010/main" val="896676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8629" y="2047335"/>
            <a:ext cx="7866743" cy="1631216"/>
          </a:xfrm>
          <a:prstGeom prst="rect">
            <a:avLst/>
          </a:prstGeom>
          <a:noFill/>
        </p:spPr>
        <p:txBody>
          <a:bodyPr wrap="square" rtlCol="0">
            <a:spAutoFit/>
          </a:bodyPr>
          <a:lstStyle/>
          <a:p>
            <a:pPr algn="ctr"/>
            <a:r>
              <a:rPr lang="en-US" sz="10000" b="1" i="1" dirty="0" smtClean="0">
                <a:effectLst>
                  <a:outerShdw blurRad="38100" dist="38100" dir="2700000" algn="tl">
                    <a:srgbClr val="000000">
                      <a:alpha val="43137"/>
                    </a:srgbClr>
                  </a:outerShdw>
                </a:effectLst>
              </a:rPr>
              <a:t>Questions?</a:t>
            </a:r>
            <a:endParaRPr lang="en-US" sz="10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75969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3412" y="1840301"/>
            <a:ext cx="7177176" cy="3139321"/>
          </a:xfrm>
          <a:prstGeom prst="rect">
            <a:avLst/>
          </a:prstGeom>
          <a:noFill/>
        </p:spPr>
        <p:txBody>
          <a:bodyPr wrap="square" rtlCol="0">
            <a:spAutoFit/>
          </a:bodyPr>
          <a:lstStyle/>
          <a:p>
            <a:pPr algn="ctr"/>
            <a:r>
              <a:rPr lang="en-US" sz="6600" b="1" i="1" dirty="0" smtClean="0">
                <a:effectLst>
                  <a:outerShdw blurRad="38100" dist="38100" dir="2700000" algn="tl">
                    <a:srgbClr val="000000">
                      <a:alpha val="43137"/>
                    </a:srgbClr>
                  </a:outerShdw>
                </a:effectLst>
              </a:rPr>
              <a:t>Thank You </a:t>
            </a:r>
            <a:r>
              <a:rPr lang="en-US" sz="6600" i="1" dirty="0" smtClean="0"/>
              <a:t>for listening and for providing feedback</a:t>
            </a:r>
            <a:endParaRPr lang="en-US" sz="6600" i="1" dirty="0"/>
          </a:p>
        </p:txBody>
      </p:sp>
    </p:spTree>
    <p:extLst>
      <p:ext uri="{BB962C8B-B14F-4D97-AF65-F5344CB8AC3E}">
        <p14:creationId xmlns:p14="http://schemas.microsoft.com/office/powerpoint/2010/main" val="3442364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2343" y="1103086"/>
            <a:ext cx="5399314"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Contact Information</a:t>
            </a:r>
            <a:endParaRPr lang="en-US" sz="3200" b="1" dirty="0">
              <a:latin typeface="Arial" pitchFamily="34" charset="0"/>
              <a:cs typeface="Arial" pitchFamily="34" charset="0"/>
            </a:endParaRPr>
          </a:p>
        </p:txBody>
      </p:sp>
      <p:grpSp>
        <p:nvGrpSpPr>
          <p:cNvPr id="10" name="Group 9"/>
          <p:cNvGrpSpPr/>
          <p:nvPr/>
        </p:nvGrpSpPr>
        <p:grpSpPr>
          <a:xfrm>
            <a:off x="1683657" y="3615617"/>
            <a:ext cx="3991429" cy="548640"/>
            <a:chOff x="1683657" y="4326817"/>
            <a:chExt cx="3991429" cy="548640"/>
          </a:xfrm>
        </p:grpSpPr>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657" y="4326817"/>
              <a:ext cx="548640" cy="548640"/>
            </a:xfrm>
            <a:prstGeom prst="rect">
              <a:avLst/>
            </a:prstGeom>
          </p:spPr>
        </p:pic>
        <p:sp>
          <p:nvSpPr>
            <p:cNvPr id="5" name="TextBox 4"/>
            <p:cNvSpPr txBox="1"/>
            <p:nvPr/>
          </p:nvSpPr>
          <p:spPr>
            <a:xfrm>
              <a:off x="2336800" y="4326817"/>
              <a:ext cx="3338286" cy="461665"/>
            </a:xfrm>
            <a:prstGeom prst="rect">
              <a:avLst/>
            </a:prstGeom>
            <a:noFill/>
          </p:spPr>
          <p:txBody>
            <a:bodyPr wrap="square" rtlCol="0">
              <a:spAutoFit/>
            </a:bodyPr>
            <a:lstStyle/>
            <a:p>
              <a:r>
                <a:rPr lang="en-US" sz="2400" dirty="0" smtClean="0">
                  <a:latin typeface="Arial" pitchFamily="34" charset="0"/>
                  <a:cs typeface="Arial" pitchFamily="34" charset="0"/>
                </a:rPr>
                <a:t>@ppmexecution</a:t>
              </a:r>
              <a:endParaRPr lang="en-US" sz="2400" dirty="0">
                <a:latin typeface="Arial" pitchFamily="34" charset="0"/>
                <a:cs typeface="Arial" pitchFamily="34" charset="0"/>
              </a:endParaRPr>
            </a:p>
          </p:txBody>
        </p:sp>
      </p:grpSp>
      <p:grpSp>
        <p:nvGrpSpPr>
          <p:cNvPr id="11" name="Group 10"/>
          <p:cNvGrpSpPr/>
          <p:nvPr/>
        </p:nvGrpSpPr>
        <p:grpSpPr>
          <a:xfrm>
            <a:off x="1665514" y="4522760"/>
            <a:ext cx="6839858" cy="551543"/>
            <a:chOff x="1665514" y="5233960"/>
            <a:chExt cx="6839858" cy="551543"/>
          </a:xfrm>
        </p:grpSpPr>
        <p:pic>
          <p:nvPicPr>
            <p:cNvPr id="3" name="Pictur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5514" y="5233960"/>
              <a:ext cx="551543" cy="551543"/>
            </a:xfrm>
            <a:prstGeom prst="rect">
              <a:avLst/>
            </a:prstGeom>
          </p:spPr>
        </p:pic>
        <p:sp>
          <p:nvSpPr>
            <p:cNvPr id="6" name="TextBox 5"/>
            <p:cNvSpPr txBox="1"/>
            <p:nvPr/>
          </p:nvSpPr>
          <p:spPr>
            <a:xfrm>
              <a:off x="2336800" y="5233960"/>
              <a:ext cx="6168572" cy="461665"/>
            </a:xfrm>
            <a:prstGeom prst="rect">
              <a:avLst/>
            </a:prstGeom>
            <a:noFill/>
          </p:spPr>
          <p:txBody>
            <a:bodyPr wrap="square" rtlCol="0">
              <a:spAutoFit/>
            </a:bodyPr>
            <a:lstStyle/>
            <a:p>
              <a:r>
                <a:rPr lang="en-US" sz="2400" dirty="0">
                  <a:latin typeface="Arial" pitchFamily="34" charset="0"/>
                  <a:cs typeface="Arial" pitchFamily="34" charset="0"/>
                </a:rPr>
                <a:t>http://www.linkedin.com/in/timawashington </a:t>
              </a:r>
            </a:p>
          </p:txBody>
        </p:sp>
      </p:grpSp>
      <p:sp>
        <p:nvSpPr>
          <p:cNvPr id="9" name="TextBox 8"/>
          <p:cNvSpPr txBox="1"/>
          <p:nvPr/>
        </p:nvSpPr>
        <p:spPr>
          <a:xfrm>
            <a:off x="1596573" y="2150622"/>
            <a:ext cx="4325257" cy="1200329"/>
          </a:xfrm>
          <a:prstGeom prst="rect">
            <a:avLst/>
          </a:prstGeom>
          <a:noFill/>
        </p:spPr>
        <p:txBody>
          <a:bodyPr wrap="square" rtlCol="0">
            <a:spAutoFit/>
          </a:bodyPr>
          <a:lstStyle/>
          <a:p>
            <a:r>
              <a:rPr lang="en-US" sz="2400" b="1" dirty="0" smtClean="0">
                <a:latin typeface="Arial" pitchFamily="34" charset="0"/>
                <a:cs typeface="Arial" pitchFamily="34" charset="0"/>
              </a:rPr>
              <a:t>Name</a:t>
            </a:r>
            <a:r>
              <a:rPr lang="en-US" sz="2400" dirty="0" smtClean="0">
                <a:latin typeface="Arial" pitchFamily="34" charset="0"/>
                <a:cs typeface="Arial" pitchFamily="34" charset="0"/>
              </a:rPr>
              <a:t>: Tim Washington</a:t>
            </a:r>
          </a:p>
          <a:p>
            <a:r>
              <a:rPr lang="en-US" sz="2400" b="1" dirty="0" smtClean="0">
                <a:latin typeface="Arial" pitchFamily="34" charset="0"/>
                <a:cs typeface="Arial" pitchFamily="34" charset="0"/>
              </a:rPr>
              <a:t>Email</a:t>
            </a:r>
            <a:r>
              <a:rPr lang="en-US" sz="2400" dirty="0" smtClean="0">
                <a:latin typeface="Arial" pitchFamily="34" charset="0"/>
                <a:cs typeface="Arial" pitchFamily="34" charset="0"/>
              </a:rPr>
              <a:t>: twashin@costco.com</a:t>
            </a:r>
          </a:p>
          <a:p>
            <a:r>
              <a:rPr lang="en-US" sz="2400" b="1" dirty="0" smtClean="0">
                <a:latin typeface="Arial" pitchFamily="34" charset="0"/>
                <a:cs typeface="Arial" pitchFamily="34" charset="0"/>
              </a:rPr>
              <a:t>Web</a:t>
            </a:r>
            <a:r>
              <a:rPr lang="en-US" sz="2400" dirty="0" smtClean="0">
                <a:latin typeface="Arial" pitchFamily="34" charset="0"/>
                <a:cs typeface="Arial" pitchFamily="34" charset="0"/>
              </a:rPr>
              <a:t>: www.ppmexecution.com</a:t>
            </a:r>
          </a:p>
        </p:txBody>
      </p:sp>
    </p:spTree>
    <p:extLst>
      <p:ext uri="{BB962C8B-B14F-4D97-AF65-F5344CB8AC3E}">
        <p14:creationId xmlns:p14="http://schemas.microsoft.com/office/powerpoint/2010/main" val="1821587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872343" y="680072"/>
            <a:ext cx="5399314"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Resources</a:t>
            </a:r>
            <a:endParaRPr lang="en-US" sz="3200" b="1" dirty="0">
              <a:latin typeface="Arial" pitchFamily="34" charset="0"/>
              <a:cs typeface="Arial" pitchFamily="34" charset="0"/>
            </a:endParaRPr>
          </a:p>
        </p:txBody>
      </p:sp>
      <p:sp>
        <p:nvSpPr>
          <p:cNvPr id="3" name="TextBox 2"/>
          <p:cNvSpPr txBox="1"/>
          <p:nvPr/>
        </p:nvSpPr>
        <p:spPr>
          <a:xfrm>
            <a:off x="333829" y="1436916"/>
            <a:ext cx="8476342" cy="5262979"/>
          </a:xfrm>
          <a:prstGeom prst="rect">
            <a:avLst/>
          </a:prstGeom>
          <a:noFill/>
        </p:spPr>
        <p:txBody>
          <a:bodyPr wrap="square" rtlCol="0">
            <a:spAutoFit/>
          </a:bodyPr>
          <a:lstStyle/>
          <a:p>
            <a:r>
              <a:rPr lang="en-US" sz="1200" dirty="0">
                <a:latin typeface="Arial" pitchFamily="34" charset="0"/>
                <a:cs typeface="Arial" pitchFamily="34" charset="0"/>
              </a:rPr>
              <a:t>Balducci, Claudia. Personal interview on February 7th, 2011.</a:t>
            </a:r>
          </a:p>
          <a:p>
            <a:endParaRPr lang="en-US" sz="1200" dirty="0">
              <a:latin typeface="Arial" pitchFamily="34" charset="0"/>
              <a:cs typeface="Arial" pitchFamily="34" charset="0"/>
            </a:endParaRPr>
          </a:p>
          <a:p>
            <a:r>
              <a:rPr lang="en-US" sz="1200" dirty="0">
                <a:latin typeface="Arial" pitchFamily="34" charset="0"/>
                <a:cs typeface="Arial" pitchFamily="34" charset="0"/>
              </a:rPr>
              <a:t>“Budget One Requests for Results”, Bellevuewa.gov. April 6th, 2010. http://www.bellevuewa.gov/budgets.htm</a:t>
            </a:r>
          </a:p>
          <a:p>
            <a:endParaRPr lang="en-US" sz="1200" dirty="0">
              <a:latin typeface="Arial" pitchFamily="34" charset="0"/>
              <a:cs typeface="Arial" pitchFamily="34" charset="0"/>
            </a:endParaRPr>
          </a:p>
          <a:p>
            <a:r>
              <a:rPr lang="en-US" sz="1200" dirty="0" smtClean="0">
                <a:latin typeface="Arial" pitchFamily="34" charset="0"/>
                <a:cs typeface="Arial" pitchFamily="34" charset="0"/>
              </a:rPr>
              <a:t>Ciliberti</a:t>
            </a:r>
            <a:r>
              <a:rPr lang="en-US" sz="1200" dirty="0">
                <a:latin typeface="Arial" pitchFamily="34" charset="0"/>
                <a:cs typeface="Arial" pitchFamily="34" charset="0"/>
              </a:rPr>
              <a:t>, Rachel. “Using Project Portfolio Management to Improve Business Value.” </a:t>
            </a:r>
            <a:r>
              <a:rPr lang="en-US" sz="1200" u="sng" dirty="0">
                <a:latin typeface="Arial" pitchFamily="34" charset="0"/>
                <a:cs typeface="Arial" pitchFamily="34" charset="0"/>
              </a:rPr>
              <a:t>DevX.com</a:t>
            </a:r>
            <a:r>
              <a:rPr lang="en-US" sz="1200" dirty="0">
                <a:latin typeface="Arial" pitchFamily="34" charset="0"/>
                <a:cs typeface="Arial" pitchFamily="34" charset="0"/>
              </a:rPr>
              <a:t>. March 26, 2007. &lt;http://www.devx.com/ibm/Article/27984</a:t>
            </a:r>
            <a:r>
              <a:rPr lang="en-US" sz="1200" dirty="0" smtClean="0">
                <a:latin typeface="Arial" pitchFamily="34" charset="0"/>
                <a:cs typeface="Arial" pitchFamily="34" charset="0"/>
              </a:rPr>
              <a:t>&gt;.</a:t>
            </a:r>
          </a:p>
          <a:p>
            <a:endParaRPr lang="en-US" sz="1200" dirty="0">
              <a:latin typeface="Arial" pitchFamily="34" charset="0"/>
              <a:cs typeface="Arial" pitchFamily="34" charset="0"/>
            </a:endParaRPr>
          </a:p>
          <a:p>
            <a:r>
              <a:rPr lang="en-US" sz="1200" dirty="0">
                <a:latin typeface="Arial" pitchFamily="34" charset="0"/>
                <a:cs typeface="Arial" pitchFamily="34" charset="0"/>
              </a:rPr>
              <a:t>Datz, Todd. “Portfolio Management: How to Do It Right.” </a:t>
            </a:r>
            <a:r>
              <a:rPr lang="it-IT" sz="1200" u="sng" dirty="0">
                <a:latin typeface="Arial" pitchFamily="34" charset="0"/>
                <a:cs typeface="Arial" pitchFamily="34" charset="0"/>
              </a:rPr>
              <a:t>CIO.com</a:t>
            </a:r>
            <a:r>
              <a:rPr lang="it-IT" sz="1200" dirty="0">
                <a:latin typeface="Arial" pitchFamily="34" charset="0"/>
                <a:cs typeface="Arial" pitchFamily="34" charset="0"/>
              </a:rPr>
              <a:t>. Ed. Todd Datz. </a:t>
            </a:r>
            <a:r>
              <a:rPr lang="en-US" sz="1200" dirty="0">
                <a:latin typeface="Arial" pitchFamily="34" charset="0"/>
                <a:cs typeface="Arial" pitchFamily="34" charset="0"/>
              </a:rPr>
              <a:t>May 1, 2003. March 26, 2007. </a:t>
            </a:r>
            <a:r>
              <a:rPr lang="en-US" sz="1200" dirty="0" smtClean="0">
                <a:latin typeface="Arial" pitchFamily="34" charset="0"/>
                <a:cs typeface="Arial" pitchFamily="34" charset="0"/>
              </a:rPr>
              <a:t>http</a:t>
            </a:r>
            <a:r>
              <a:rPr lang="en-US" sz="1200" dirty="0">
                <a:latin typeface="Arial" pitchFamily="34" charset="0"/>
                <a:cs typeface="Arial" pitchFamily="34" charset="0"/>
              </a:rPr>
              <a:t>://</a:t>
            </a:r>
            <a:r>
              <a:rPr lang="en-US" sz="1200" dirty="0" smtClean="0">
                <a:latin typeface="Arial" pitchFamily="34" charset="0"/>
                <a:cs typeface="Arial" pitchFamily="34" charset="0"/>
              </a:rPr>
              <a:t>www.cio.com/archive/050103/portfolio.html</a:t>
            </a:r>
          </a:p>
          <a:p>
            <a:endParaRPr lang="en-US" sz="1200" dirty="0" smtClean="0">
              <a:latin typeface="Arial" pitchFamily="34" charset="0"/>
              <a:cs typeface="Arial" pitchFamily="34" charset="0"/>
            </a:endParaRPr>
          </a:p>
          <a:p>
            <a:r>
              <a:rPr lang="en-US" sz="1200" dirty="0">
                <a:latin typeface="Arial" pitchFamily="34" charset="0"/>
                <a:cs typeface="Arial" pitchFamily="34" charset="0"/>
              </a:rPr>
              <a:t>Fortune 500 Ranking http://money.cnn.com/magazines/fortune/fortune500/2010/full_list/</a:t>
            </a:r>
          </a:p>
          <a:p>
            <a:endParaRPr lang="en-US" sz="1200" dirty="0" smtClean="0">
              <a:latin typeface="Arial" pitchFamily="34" charset="0"/>
              <a:cs typeface="Arial" pitchFamily="34" charset="0"/>
            </a:endParaRPr>
          </a:p>
          <a:p>
            <a:r>
              <a:rPr lang="en-US" sz="1200" dirty="0">
                <a:latin typeface="Arial" pitchFamily="34" charset="0"/>
                <a:cs typeface="Arial" pitchFamily="34" charset="0"/>
              </a:rPr>
              <a:t>Goldman, David, “HP CEO Apotheker fired, replaced by Meg Whitman”, September 22, 2011, &lt;http://money.cnn.com/2011/09/22/technology/hp_ceo_fired/index.htm&gt;</a:t>
            </a:r>
          </a:p>
          <a:p>
            <a:endParaRPr lang="en-US" sz="1200" dirty="0" smtClean="0">
              <a:latin typeface="Arial" pitchFamily="34" charset="0"/>
              <a:cs typeface="Arial" pitchFamily="34" charset="0"/>
            </a:endParaRPr>
          </a:p>
          <a:p>
            <a:r>
              <a:rPr lang="en-US" sz="1200" dirty="0">
                <a:latin typeface="Arial" pitchFamily="34" charset="0"/>
                <a:cs typeface="Arial" pitchFamily="34" charset="0"/>
              </a:rPr>
              <a:t>HP News Release, “HP to Acquire Palm for $1.2 Billion”, &lt;http://www.hp.com/hpinfo/newsroom/press/2010/100428xa.html&gt;</a:t>
            </a:r>
          </a:p>
          <a:p>
            <a:endParaRPr lang="en-US" sz="1200" dirty="0">
              <a:latin typeface="Arial" pitchFamily="34" charset="0"/>
              <a:cs typeface="Arial" pitchFamily="34" charset="0"/>
            </a:endParaRPr>
          </a:p>
          <a:p>
            <a:r>
              <a:rPr lang="en-US" sz="1200" dirty="0">
                <a:latin typeface="Arial" pitchFamily="34" charset="0"/>
                <a:cs typeface="Arial" pitchFamily="34" charset="0"/>
              </a:rPr>
              <a:t>HP Financial News, Léo Apotheker Named CEO and President of HP, &lt;http://h30261.www3.hp.com/phoenix.zhtml?c=71087&amp;p=irol-newsArticle&amp;ID=1477863&amp;highlight=&gt;</a:t>
            </a:r>
          </a:p>
          <a:p>
            <a:endParaRPr lang="en-US" sz="1200" dirty="0">
              <a:latin typeface="Arial" pitchFamily="34" charset="0"/>
              <a:cs typeface="Arial" pitchFamily="34" charset="0"/>
            </a:endParaRPr>
          </a:p>
          <a:p>
            <a:r>
              <a:rPr lang="en-US" sz="1200" dirty="0" smtClean="0">
                <a:latin typeface="Arial" pitchFamily="34" charset="0"/>
                <a:cs typeface="Arial" pitchFamily="34" charset="0"/>
              </a:rPr>
              <a:t>Morgan</a:t>
            </a:r>
            <a:r>
              <a:rPr lang="en-US" sz="1200" dirty="0">
                <a:latin typeface="Arial" pitchFamily="34" charset="0"/>
                <a:cs typeface="Arial" pitchFamily="34" charset="0"/>
              </a:rPr>
              <a:t>, Mark, Raymond E. Levitt, William Malek </a:t>
            </a:r>
            <a:r>
              <a:rPr lang="en-US" sz="1200" u="sng" dirty="0">
                <a:latin typeface="Arial" pitchFamily="34" charset="0"/>
                <a:cs typeface="Arial" pitchFamily="34" charset="0"/>
              </a:rPr>
              <a:t>Executing Your Strategy: How to Break It Down and Get It Done</a:t>
            </a:r>
            <a:r>
              <a:rPr lang="en-US" sz="1200" dirty="0">
                <a:latin typeface="Arial" pitchFamily="34" charset="0"/>
                <a:cs typeface="Arial" pitchFamily="34" charset="0"/>
              </a:rPr>
              <a:t>. Boston, MA: Harvard Business School Press, </a:t>
            </a:r>
            <a:r>
              <a:rPr lang="en-US" sz="1200" dirty="0" smtClean="0">
                <a:latin typeface="Arial" pitchFamily="34" charset="0"/>
                <a:cs typeface="Arial" pitchFamily="34" charset="0"/>
              </a:rPr>
              <a:t>2007</a:t>
            </a:r>
          </a:p>
          <a:p>
            <a:endParaRPr lang="en-US" sz="1200" dirty="0" smtClean="0">
              <a:latin typeface="Arial" pitchFamily="34" charset="0"/>
              <a:cs typeface="Arial" pitchFamily="34" charset="0"/>
            </a:endParaRPr>
          </a:p>
          <a:p>
            <a:r>
              <a:rPr lang="en-US" sz="1200" dirty="0">
                <a:latin typeface="Arial" pitchFamily="34" charset="0"/>
                <a:cs typeface="Arial" pitchFamily="34" charset="0"/>
              </a:rPr>
              <a:t>Robertson, Jennifer. Personal interview on January 28th, 2011.</a:t>
            </a:r>
          </a:p>
          <a:p>
            <a:endParaRPr lang="en-US" sz="1200" dirty="0">
              <a:latin typeface="Arial" pitchFamily="34" charset="0"/>
              <a:cs typeface="Arial" pitchFamily="34" charset="0"/>
            </a:endParaRPr>
          </a:p>
          <a:p>
            <a:r>
              <a:rPr lang="en-US" sz="1200" dirty="0">
                <a:latin typeface="Arial" pitchFamily="34" charset="0"/>
                <a:cs typeface="Arial" pitchFamily="34" charset="0"/>
              </a:rPr>
              <a:t>Sommer, Renee. “Portfolio Management for Projects: A New Paradigm,” in Project Portfolio Management, Lowell D. Dye and James S. Pennypacker, (eds.), West Chester, PA: Center for Business Practices, 1999, pp. 55-60</a:t>
            </a:r>
            <a:r>
              <a:rPr lang="en-US" sz="1200" dirty="0" smtClean="0">
                <a:latin typeface="Arial" pitchFamily="34" charset="0"/>
                <a:cs typeface="Arial" pitchFamily="34" charset="0"/>
              </a:rPr>
              <a:t>.</a:t>
            </a:r>
          </a:p>
        </p:txBody>
      </p:sp>
    </p:spTree>
    <p:extLst>
      <p:ext uri="{BB962C8B-B14F-4D97-AF65-F5344CB8AC3E}">
        <p14:creationId xmlns:p14="http://schemas.microsoft.com/office/powerpoint/2010/main" val="155161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Text Box 2"/>
          <p:cNvSpPr txBox="1">
            <a:spLocks noChangeArrowheads="1"/>
          </p:cNvSpPr>
          <p:nvPr/>
        </p:nvSpPr>
        <p:spPr bwMode="auto">
          <a:xfrm>
            <a:off x="404812" y="765175"/>
            <a:ext cx="8510587"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dirty="0"/>
              <a:t>Project portfolio management is a </a:t>
            </a:r>
            <a:r>
              <a:rPr lang="en-US" sz="2800" dirty="0" smtClean="0"/>
              <a:t>combination of various management disciplines:</a:t>
            </a:r>
            <a:endParaRPr lang="en-US" sz="2800" dirty="0"/>
          </a:p>
        </p:txBody>
      </p:sp>
      <p:sp>
        <p:nvSpPr>
          <p:cNvPr id="357379" name="Rectangle 3"/>
          <p:cNvSpPr>
            <a:spLocks noGrp="1" noChangeArrowheads="1"/>
          </p:cNvSpPr>
          <p:nvPr>
            <p:ph type="title" idx="4294967295"/>
          </p:nvPr>
        </p:nvSpPr>
        <p:spPr bwMode="auto">
          <a:xfrm>
            <a:off x="317500" y="6477000"/>
            <a:ext cx="8229600" cy="38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1200" dirty="0" smtClean="0">
                <a:solidFill>
                  <a:schemeClr val="bg1"/>
                </a:solidFill>
              </a:rPr>
              <a:t>%Management </a:t>
            </a:r>
            <a:r>
              <a:rPr lang="en-US" sz="1200" dirty="0">
                <a:solidFill>
                  <a:schemeClr val="bg1"/>
                </a:solidFill>
              </a:rPr>
              <a:t>Disciplines</a:t>
            </a:r>
          </a:p>
        </p:txBody>
      </p:sp>
      <p:grpSp>
        <p:nvGrpSpPr>
          <p:cNvPr id="5" name="Group 4"/>
          <p:cNvGrpSpPr/>
          <p:nvPr/>
        </p:nvGrpSpPr>
        <p:grpSpPr>
          <a:xfrm>
            <a:off x="1563778" y="3465621"/>
            <a:ext cx="5772839" cy="605643"/>
            <a:chOff x="1229956" y="3465621"/>
            <a:chExt cx="5772839" cy="605643"/>
          </a:xfrm>
        </p:grpSpPr>
        <p:sp>
          <p:nvSpPr>
            <p:cNvPr id="2" name="Rectangle 1"/>
            <p:cNvSpPr/>
            <p:nvPr/>
          </p:nvSpPr>
          <p:spPr>
            <a:xfrm>
              <a:off x="2023218" y="3506832"/>
              <a:ext cx="4979577" cy="523220"/>
            </a:xfrm>
            <a:prstGeom prst="rect">
              <a:avLst/>
            </a:prstGeom>
          </p:spPr>
          <p:txBody>
            <a:bodyPr wrap="square">
              <a:spAutoFit/>
            </a:bodyPr>
            <a:lstStyle/>
            <a:p>
              <a:pPr lvl="0"/>
              <a:r>
                <a:rPr lang="en-US" sz="2800" b="1" dirty="0" smtClean="0">
                  <a:solidFill>
                    <a:prstClr val="black"/>
                  </a:solidFill>
                </a:rPr>
                <a:t>General management</a:t>
              </a:r>
              <a:endParaRPr lang="en-US" sz="2800" b="1" dirty="0">
                <a:solidFill>
                  <a:prstClr val="black"/>
                </a:solidFill>
              </a:endParaRPr>
            </a:p>
          </p:txBody>
        </p:sp>
        <p:pic>
          <p:nvPicPr>
            <p:cNvPr id="8" name="Picture 4" descr="C:\Users\Tim\AppData\Local\Microsoft\Windows\Temporary Internet Files\Content.IE5\A96KMJJW\MC9004347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9956" y="3465621"/>
              <a:ext cx="577798" cy="605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1563778" y="2201865"/>
            <a:ext cx="5890827" cy="605643"/>
            <a:chOff x="1229956" y="2201865"/>
            <a:chExt cx="5890827" cy="605643"/>
          </a:xfrm>
        </p:grpSpPr>
        <p:sp>
          <p:nvSpPr>
            <p:cNvPr id="357380" name="Text Box 4"/>
            <p:cNvSpPr txBox="1">
              <a:spLocks noChangeArrowheads="1"/>
            </p:cNvSpPr>
            <p:nvPr/>
          </p:nvSpPr>
          <p:spPr bwMode="auto">
            <a:xfrm>
              <a:off x="2023218" y="2243076"/>
              <a:ext cx="50975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smtClean="0"/>
                <a:t>Business management</a:t>
              </a:r>
              <a:endParaRPr lang="en-US" sz="2800" b="1" dirty="0"/>
            </a:p>
          </p:txBody>
        </p:sp>
        <p:pic>
          <p:nvPicPr>
            <p:cNvPr id="9" name="Picture 4" descr="C:\Users\Tim\AppData\Local\Microsoft\Windows\Temporary Internet Files\Content.IE5\A96KMJJW\MC9004347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9956" y="2201865"/>
              <a:ext cx="577798" cy="605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1563778" y="4690513"/>
            <a:ext cx="6839988" cy="605643"/>
            <a:chOff x="1229956" y="4690513"/>
            <a:chExt cx="6839988" cy="605643"/>
          </a:xfrm>
        </p:grpSpPr>
        <p:sp>
          <p:nvSpPr>
            <p:cNvPr id="4" name="Rectangle 3"/>
            <p:cNvSpPr/>
            <p:nvPr/>
          </p:nvSpPr>
          <p:spPr>
            <a:xfrm>
              <a:off x="2023218" y="4731724"/>
              <a:ext cx="6046726" cy="523220"/>
            </a:xfrm>
            <a:prstGeom prst="rect">
              <a:avLst/>
            </a:prstGeom>
          </p:spPr>
          <p:txBody>
            <a:bodyPr wrap="square">
              <a:spAutoFit/>
            </a:bodyPr>
            <a:lstStyle/>
            <a:p>
              <a:pPr lvl="0"/>
              <a:r>
                <a:rPr lang="en-US" sz="2800" b="1" dirty="0" smtClean="0">
                  <a:solidFill>
                    <a:prstClr val="black"/>
                  </a:solidFill>
                </a:rPr>
                <a:t>Project and program management</a:t>
              </a:r>
              <a:endParaRPr lang="en-US" sz="2800" b="1" dirty="0">
                <a:solidFill>
                  <a:prstClr val="black"/>
                </a:solidFill>
              </a:endParaRPr>
            </a:p>
          </p:txBody>
        </p:sp>
        <p:pic>
          <p:nvPicPr>
            <p:cNvPr id="10" name="Picture 4" descr="C:\Users\Tim\AppData\Local\Microsoft\Windows\Temporary Internet Files\Content.IE5\A96KMJJW\MC9004347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9956" y="4690513"/>
              <a:ext cx="577798" cy="605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6274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Text Box 10"/>
          <p:cNvSpPr txBox="1">
            <a:spLocks noChangeArrowheads="1"/>
          </p:cNvSpPr>
          <p:nvPr/>
        </p:nvSpPr>
        <p:spPr bwMode="auto">
          <a:xfrm>
            <a:off x="411480" y="1141169"/>
            <a:ext cx="6284131"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nSpc>
                <a:spcPct val="150000"/>
              </a:lnSpc>
              <a:spcBef>
                <a:spcPct val="50000"/>
              </a:spcBef>
            </a:pPr>
            <a:r>
              <a:rPr lang="en-US" sz="2400" dirty="0">
                <a:solidFill>
                  <a:schemeClr val="tx1">
                    <a:lumMod val="85000"/>
                    <a:lumOff val="15000"/>
                  </a:schemeClr>
                </a:solidFill>
                <a:latin typeface="Arial" pitchFamily="34" charset="0"/>
                <a:cs typeface="Arial" pitchFamily="34" charset="0"/>
              </a:rPr>
              <a:t>Project portfolio management (PPM) </a:t>
            </a:r>
            <a:r>
              <a:rPr lang="en-US" sz="2400" dirty="0" smtClean="0">
                <a:solidFill>
                  <a:schemeClr val="tx1">
                    <a:lumMod val="85000"/>
                    <a:lumOff val="15000"/>
                  </a:schemeClr>
                </a:solidFill>
                <a:latin typeface="Arial" pitchFamily="34" charset="0"/>
                <a:cs typeface="Arial" pitchFamily="34" charset="0"/>
              </a:rPr>
              <a:t>is a </a:t>
            </a:r>
            <a:r>
              <a:rPr lang="en-US" sz="2400" dirty="0">
                <a:solidFill>
                  <a:schemeClr val="tx1">
                    <a:lumMod val="85000"/>
                    <a:lumOff val="15000"/>
                  </a:schemeClr>
                </a:solidFill>
                <a:latin typeface="Arial" pitchFamily="34" charset="0"/>
                <a:cs typeface="Arial" pitchFamily="34" charset="0"/>
              </a:rPr>
              <a:t>management discipline </a:t>
            </a:r>
            <a:r>
              <a:rPr lang="en-US" sz="2400" dirty="0" smtClean="0">
                <a:solidFill>
                  <a:schemeClr val="tx1">
                    <a:lumMod val="85000"/>
                    <a:lumOff val="15000"/>
                  </a:schemeClr>
                </a:solidFill>
                <a:latin typeface="Arial" pitchFamily="34" charset="0"/>
                <a:cs typeface="Arial" pitchFamily="34" charset="0"/>
              </a:rPr>
              <a:t>that </a:t>
            </a:r>
            <a:r>
              <a:rPr lang="en-US" sz="2800" b="1" dirty="0">
                <a:solidFill>
                  <a:schemeClr val="tx2">
                    <a:lumMod val="75000"/>
                  </a:schemeClr>
                </a:solidFill>
                <a:latin typeface="Arial" pitchFamily="34" charset="0"/>
                <a:cs typeface="Arial" pitchFamily="34" charset="0"/>
              </a:rPr>
              <a:t>drives strategic execution and maximizes organizational </a:t>
            </a:r>
            <a:r>
              <a:rPr lang="en-US" sz="2800" b="1" dirty="0" smtClean="0">
                <a:solidFill>
                  <a:schemeClr val="tx2">
                    <a:lumMod val="75000"/>
                  </a:schemeClr>
                </a:solidFill>
                <a:latin typeface="Arial" pitchFamily="34" charset="0"/>
                <a:cs typeface="Arial" pitchFamily="34" charset="0"/>
              </a:rPr>
              <a:t>value </a:t>
            </a:r>
            <a:r>
              <a:rPr lang="en-US" sz="2400" dirty="0">
                <a:solidFill>
                  <a:schemeClr val="tx1">
                    <a:lumMod val="85000"/>
                    <a:lumOff val="15000"/>
                  </a:schemeClr>
                </a:solidFill>
                <a:latin typeface="Arial" pitchFamily="34" charset="0"/>
                <a:cs typeface="Arial" pitchFamily="34" charset="0"/>
              </a:rPr>
              <a:t>through the </a:t>
            </a:r>
            <a:r>
              <a:rPr lang="en-US" sz="2400" dirty="0" smtClean="0">
                <a:solidFill>
                  <a:schemeClr val="tx1">
                    <a:lumMod val="85000"/>
                    <a:lumOff val="15000"/>
                  </a:schemeClr>
                </a:solidFill>
                <a:latin typeface="Arial" pitchFamily="34" charset="0"/>
                <a:cs typeface="Arial" pitchFamily="34" charset="0"/>
              </a:rPr>
              <a:t>selection, </a:t>
            </a:r>
            <a:r>
              <a:rPr lang="en-US" sz="2400" dirty="0">
                <a:solidFill>
                  <a:schemeClr val="tx1">
                    <a:lumMod val="85000"/>
                    <a:lumOff val="15000"/>
                  </a:schemeClr>
                </a:solidFill>
                <a:latin typeface="Arial" pitchFamily="34" charset="0"/>
                <a:cs typeface="Arial" pitchFamily="34" charset="0"/>
              </a:rPr>
              <a:t>optimization, and </a:t>
            </a:r>
            <a:r>
              <a:rPr lang="en-US" sz="2400" dirty="0" smtClean="0">
                <a:solidFill>
                  <a:schemeClr val="tx1">
                    <a:lumMod val="85000"/>
                    <a:lumOff val="15000"/>
                  </a:schemeClr>
                </a:solidFill>
                <a:latin typeface="Arial" pitchFamily="34" charset="0"/>
                <a:cs typeface="Arial" pitchFamily="34" charset="0"/>
              </a:rPr>
              <a:t>oversight of </a:t>
            </a:r>
            <a:r>
              <a:rPr lang="en-US" sz="2400" dirty="0">
                <a:solidFill>
                  <a:schemeClr val="tx1">
                    <a:lumMod val="85000"/>
                    <a:lumOff val="15000"/>
                  </a:schemeClr>
                </a:solidFill>
                <a:latin typeface="Arial" pitchFamily="34" charset="0"/>
                <a:cs typeface="Arial" pitchFamily="34" charset="0"/>
              </a:rPr>
              <a:t>project investments which align to business goals and strategies. </a:t>
            </a:r>
          </a:p>
        </p:txBody>
      </p:sp>
      <p:sp>
        <p:nvSpPr>
          <p:cNvPr id="7185" name="Rectangle 17"/>
          <p:cNvSpPr>
            <a:spLocks noGrp="1" noChangeArrowheads="1"/>
          </p:cNvSpPr>
          <p:nvPr>
            <p:ph type="title" idx="4294967295"/>
          </p:nvPr>
        </p:nvSpPr>
        <p:spPr bwMode="auto">
          <a:xfrm>
            <a:off x="228600" y="6654800"/>
            <a:ext cx="8648700" cy="1524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en-US" sz="700" dirty="0">
                <a:solidFill>
                  <a:schemeClr val="bg1"/>
                </a:solidFill>
              </a:rPr>
              <a:t>PMI Quote</a:t>
            </a:r>
          </a:p>
        </p:txBody>
      </p:sp>
      <p:pic>
        <p:nvPicPr>
          <p:cNvPr id="12" name="Picture 3" descr="C:\Users\Tim\AppData\Local\Microsoft\Windows\Temporary Internet Files\Content.IE5\DJRXS6PX\MC9004421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5611" y="2656068"/>
            <a:ext cx="2005758" cy="210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965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399144" y="1572906"/>
            <a:ext cx="834571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sz="2400" dirty="0">
                <a:solidFill>
                  <a:schemeClr val="tx1">
                    <a:lumMod val="85000"/>
                    <a:lumOff val="15000"/>
                  </a:schemeClr>
                </a:solidFill>
                <a:latin typeface="Arial" pitchFamily="34" charset="0"/>
                <a:cs typeface="Arial" pitchFamily="34" charset="0"/>
              </a:rPr>
              <a:t>“Portfolio management is the strategy-based, prioritized set of all projects and programs in an organization </a:t>
            </a:r>
            <a:r>
              <a:rPr lang="en-US" sz="2800" b="1" dirty="0">
                <a:solidFill>
                  <a:schemeClr val="tx2">
                    <a:lumMod val="75000"/>
                  </a:schemeClr>
                </a:solidFill>
                <a:latin typeface="Arial" pitchFamily="34" charset="0"/>
                <a:cs typeface="Arial" pitchFamily="34" charset="0"/>
              </a:rPr>
              <a:t>reconciled to the resources</a:t>
            </a:r>
            <a:r>
              <a:rPr lang="en-US" sz="2400" dirty="0">
                <a:solidFill>
                  <a:schemeClr val="tx1">
                    <a:lumMod val="85000"/>
                    <a:lumOff val="15000"/>
                  </a:schemeClr>
                </a:solidFill>
                <a:latin typeface="Arial" pitchFamily="34" charset="0"/>
                <a:cs typeface="Arial" pitchFamily="34" charset="0"/>
              </a:rPr>
              <a:t> available to accomplish them.”</a:t>
            </a:r>
            <a:r>
              <a:rPr lang="en-US" sz="2400" b="1" dirty="0">
                <a:solidFill>
                  <a:schemeClr val="tx1">
                    <a:lumMod val="85000"/>
                    <a:lumOff val="15000"/>
                  </a:schemeClr>
                </a:solidFill>
                <a:latin typeface="Arial" pitchFamily="34" charset="0"/>
                <a:cs typeface="Arial" pitchFamily="34" charset="0"/>
              </a:rPr>
              <a:t> </a:t>
            </a:r>
          </a:p>
        </p:txBody>
      </p:sp>
      <p:sp>
        <p:nvSpPr>
          <p:cNvPr id="8209" name="Rectangle 17"/>
          <p:cNvSpPr>
            <a:spLocks noGrp="1" noChangeArrowheads="1"/>
          </p:cNvSpPr>
          <p:nvPr>
            <p:ph type="title" idx="4294967295"/>
          </p:nvPr>
        </p:nvSpPr>
        <p:spPr bwMode="auto">
          <a:xfrm>
            <a:off x="431800" y="6629400"/>
            <a:ext cx="8229600" cy="2286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r>
              <a:rPr lang="en-US" sz="1000" dirty="0">
                <a:solidFill>
                  <a:schemeClr val="bg1"/>
                </a:solidFill>
              </a:rPr>
              <a:t>Stanford Quote</a:t>
            </a:r>
          </a:p>
        </p:txBody>
      </p:sp>
      <p:sp>
        <p:nvSpPr>
          <p:cNvPr id="2" name="Rectangle 1"/>
          <p:cNvSpPr/>
          <p:nvPr/>
        </p:nvSpPr>
        <p:spPr>
          <a:xfrm>
            <a:off x="1385" y="6581001"/>
            <a:ext cx="2713115" cy="276999"/>
          </a:xfrm>
          <a:prstGeom prst="rect">
            <a:avLst/>
          </a:prstGeom>
        </p:spPr>
        <p:txBody>
          <a:bodyPr wrap="none">
            <a:spAutoFit/>
          </a:bodyPr>
          <a:lstStyle/>
          <a:p>
            <a:r>
              <a:rPr lang="en-US" sz="1200" dirty="0" smtClean="0">
                <a:solidFill>
                  <a:schemeClr val="bg1">
                    <a:lumMod val="50000"/>
                  </a:schemeClr>
                </a:solidFill>
              </a:rPr>
              <a:t>Stanford Advanced Project Management</a:t>
            </a:r>
            <a:endParaRPr lang="en-US" sz="1200" dirty="0">
              <a:solidFill>
                <a:schemeClr val="bg1">
                  <a:lumMod val="50000"/>
                </a:schemeClr>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710" y="4229979"/>
            <a:ext cx="3911147" cy="2351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028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420915" y="930670"/>
            <a:ext cx="5355772"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pPr>
            <a:r>
              <a:rPr lang="en-US" sz="2400" dirty="0" smtClean="0">
                <a:solidFill>
                  <a:schemeClr val="tx1">
                    <a:lumMod val="85000"/>
                    <a:lumOff val="15000"/>
                  </a:schemeClr>
                </a:solidFill>
                <a:latin typeface="Arial" pitchFamily="34" charset="0"/>
                <a:cs typeface="Arial" pitchFamily="34" charset="0"/>
              </a:rPr>
              <a:t>“Managing [the] </a:t>
            </a:r>
            <a:r>
              <a:rPr lang="en-US" sz="2400" dirty="0">
                <a:solidFill>
                  <a:schemeClr val="tx1">
                    <a:lumMod val="85000"/>
                    <a:lumOff val="15000"/>
                  </a:schemeClr>
                </a:solidFill>
                <a:latin typeface="Arial" pitchFamily="34" charset="0"/>
                <a:cs typeface="Arial" pitchFamily="34" charset="0"/>
              </a:rPr>
              <a:t>composite groups of projects with the </a:t>
            </a:r>
            <a:r>
              <a:rPr lang="en-US" sz="2800" b="1" dirty="0">
                <a:solidFill>
                  <a:schemeClr val="tx2">
                    <a:lumMod val="75000"/>
                  </a:schemeClr>
                </a:solidFill>
                <a:latin typeface="Arial" pitchFamily="34" charset="0"/>
                <a:cs typeface="Arial" pitchFamily="34" charset="0"/>
              </a:rPr>
              <a:t>same rigor</a:t>
            </a:r>
            <a:r>
              <a:rPr lang="en-US" sz="2400" dirty="0">
                <a:solidFill>
                  <a:schemeClr val="tx1">
                    <a:lumMod val="85000"/>
                    <a:lumOff val="15000"/>
                  </a:schemeClr>
                </a:solidFill>
                <a:latin typeface="Arial" pitchFamily="34" charset="0"/>
                <a:cs typeface="Arial" pitchFamily="34" charset="0"/>
              </a:rPr>
              <a:t>, balance, executive leadership, and decision-making involvement </a:t>
            </a:r>
            <a:r>
              <a:rPr lang="en-US" sz="2800" b="1" dirty="0">
                <a:solidFill>
                  <a:schemeClr val="tx2">
                    <a:lumMod val="75000"/>
                  </a:schemeClr>
                </a:solidFill>
                <a:latin typeface="Arial" pitchFamily="34" charset="0"/>
                <a:cs typeface="Arial" pitchFamily="34" charset="0"/>
              </a:rPr>
              <a:t>as the company’s financial portfolio</a:t>
            </a:r>
            <a:r>
              <a:rPr lang="en-US" sz="2400" dirty="0">
                <a:solidFill>
                  <a:schemeClr val="tx1">
                    <a:lumMod val="85000"/>
                    <a:lumOff val="15000"/>
                  </a:schemeClr>
                </a:solidFill>
                <a:latin typeface="Arial" pitchFamily="34" charset="0"/>
                <a:cs typeface="Arial" pitchFamily="34" charset="0"/>
              </a:rPr>
              <a:t>. Portfolio Management is an ongoing process that includes decision-making, prioritization, review, realignment, and reprioritization</a:t>
            </a:r>
            <a:r>
              <a:rPr lang="en-US" sz="2400" dirty="0" smtClean="0">
                <a:solidFill>
                  <a:schemeClr val="tx1">
                    <a:lumMod val="85000"/>
                    <a:lumOff val="15000"/>
                  </a:schemeClr>
                </a:solidFill>
                <a:latin typeface="Arial" pitchFamily="34" charset="0"/>
                <a:cs typeface="Arial" pitchFamily="34" charset="0"/>
              </a:rPr>
              <a:t>.”</a:t>
            </a:r>
            <a:endParaRPr lang="en-US" sz="2400" dirty="0">
              <a:solidFill>
                <a:schemeClr val="tx1">
                  <a:lumMod val="85000"/>
                  <a:lumOff val="15000"/>
                </a:schemeClr>
              </a:solidFill>
              <a:latin typeface="Arial" pitchFamily="34" charset="0"/>
              <a:cs typeface="Arial" pitchFamily="34" charset="0"/>
            </a:endParaRPr>
          </a:p>
        </p:txBody>
      </p:sp>
      <p:sp>
        <p:nvSpPr>
          <p:cNvPr id="6161" name="Rectangle 17"/>
          <p:cNvSpPr>
            <a:spLocks noGrp="1" noChangeArrowheads="1"/>
          </p:cNvSpPr>
          <p:nvPr>
            <p:ph type="title" idx="4294967295"/>
          </p:nvPr>
        </p:nvSpPr>
        <p:spPr bwMode="auto">
          <a:xfrm>
            <a:off x="431800" y="6565900"/>
            <a:ext cx="8229600" cy="2921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1200" dirty="0">
                <a:solidFill>
                  <a:schemeClr val="bg1"/>
                </a:solidFill>
              </a:rPr>
              <a:t>Financial Portfolio Quote</a:t>
            </a:r>
          </a:p>
        </p:txBody>
      </p:sp>
      <p:sp>
        <p:nvSpPr>
          <p:cNvPr id="2" name="Rectangle 1"/>
          <p:cNvSpPr/>
          <p:nvPr/>
        </p:nvSpPr>
        <p:spPr>
          <a:xfrm>
            <a:off x="0" y="6581001"/>
            <a:ext cx="1187056" cy="276999"/>
          </a:xfrm>
          <a:prstGeom prst="rect">
            <a:avLst/>
          </a:prstGeom>
        </p:spPr>
        <p:txBody>
          <a:bodyPr wrap="none">
            <a:spAutoFit/>
          </a:bodyPr>
          <a:lstStyle/>
          <a:p>
            <a:r>
              <a:rPr lang="en-US" sz="1200" dirty="0" smtClean="0">
                <a:solidFill>
                  <a:schemeClr val="bg1">
                    <a:lumMod val="50000"/>
                  </a:schemeClr>
                </a:solidFill>
              </a:rPr>
              <a:t>-Renee Sommer</a:t>
            </a:r>
            <a:endParaRPr lang="en-US" sz="1200" dirty="0">
              <a:solidFill>
                <a:schemeClr val="bg1">
                  <a:lumMod val="50000"/>
                </a:schemeClr>
              </a:solidFill>
            </a:endParaRPr>
          </a:p>
        </p:txBody>
      </p:sp>
      <p:pic>
        <p:nvPicPr>
          <p:cNvPr id="5" name="Picture 7" descr="C:\Users\Tim\AppData\Local\Microsoft\Windows\Temporary Internet Files\Content.IE5\952WDTDP\MC90043482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8515" y="2632227"/>
            <a:ext cx="2591575" cy="19521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792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bwMode="auto">
          <a:xfrm>
            <a:off x="495300" y="990600"/>
            <a:ext cx="8153400" cy="75292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r>
              <a:rPr lang="en-US" sz="3200" b="1" dirty="0">
                <a:solidFill>
                  <a:schemeClr val="tx1"/>
                </a:solidFill>
                <a:effectLst>
                  <a:outerShdw blurRad="38100" dist="38100" dir="2700000" algn="tl">
                    <a:srgbClr val="C0C0C0"/>
                  </a:outerShdw>
                </a:effectLst>
                <a:latin typeface="Arial" pitchFamily="34" charset="0"/>
                <a:cs typeface="Arial" pitchFamily="34" charset="0"/>
              </a:rPr>
              <a:t>The Purpose of Portfolio Management</a:t>
            </a:r>
          </a:p>
        </p:txBody>
      </p:sp>
      <p:sp>
        <p:nvSpPr>
          <p:cNvPr id="429060" name="Text Box 4"/>
          <p:cNvSpPr txBox="1">
            <a:spLocks noChangeArrowheads="1"/>
          </p:cNvSpPr>
          <p:nvPr/>
        </p:nvSpPr>
        <p:spPr bwMode="auto">
          <a:xfrm>
            <a:off x="1662113" y="1944914"/>
            <a:ext cx="581977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sz="2800" dirty="0">
                <a:latin typeface="Arial" pitchFamily="34" charset="0"/>
                <a:cs typeface="Arial" pitchFamily="34" charset="0"/>
              </a:rPr>
              <a:t> Execute Strategy</a:t>
            </a:r>
          </a:p>
          <a:p>
            <a:pPr>
              <a:buFontTx/>
              <a:buChar char="•"/>
            </a:pPr>
            <a:endParaRPr lang="en-US" sz="2800" dirty="0">
              <a:latin typeface="Arial" pitchFamily="34" charset="0"/>
              <a:cs typeface="Arial" pitchFamily="34" charset="0"/>
            </a:endParaRPr>
          </a:p>
          <a:p>
            <a:pPr>
              <a:buFontTx/>
              <a:buChar char="•"/>
            </a:pPr>
            <a:r>
              <a:rPr lang="en-US" sz="2800" dirty="0">
                <a:latin typeface="Arial" pitchFamily="34" charset="0"/>
                <a:cs typeface="Arial" pitchFamily="34" charset="0"/>
              </a:rPr>
              <a:t> Maximize Organizational Value</a:t>
            </a:r>
          </a:p>
          <a:p>
            <a:pPr>
              <a:buFontTx/>
              <a:buChar char="•"/>
            </a:pPr>
            <a:endParaRPr lang="en-US" sz="2800" dirty="0">
              <a:latin typeface="Arial" pitchFamily="34" charset="0"/>
              <a:cs typeface="Arial" pitchFamily="34" charset="0"/>
            </a:endParaRPr>
          </a:p>
          <a:p>
            <a:pPr>
              <a:buFontTx/>
              <a:buChar char="•"/>
            </a:pPr>
            <a:r>
              <a:rPr lang="en-US" sz="2800" dirty="0">
                <a:latin typeface="Arial" pitchFamily="34" charset="0"/>
                <a:cs typeface="Arial" pitchFamily="34" charset="0"/>
              </a:rPr>
              <a:t> Enhance Decision Making</a:t>
            </a:r>
          </a:p>
          <a:p>
            <a:pPr>
              <a:buFontTx/>
              <a:buChar char="•"/>
            </a:pPr>
            <a:endParaRPr lang="en-US" sz="2800" dirty="0">
              <a:latin typeface="Arial" pitchFamily="34" charset="0"/>
              <a:cs typeface="Arial" pitchFamily="34" charset="0"/>
            </a:endParaRPr>
          </a:p>
          <a:p>
            <a:pPr>
              <a:buFontTx/>
              <a:buChar char="•"/>
            </a:pPr>
            <a:r>
              <a:rPr lang="en-US" sz="2800" dirty="0">
                <a:latin typeface="Arial" pitchFamily="34" charset="0"/>
                <a:cs typeface="Arial" pitchFamily="34" charset="0"/>
              </a:rPr>
              <a:t> Manage Organizational Change</a:t>
            </a:r>
          </a:p>
        </p:txBody>
      </p:sp>
      <p:pic>
        <p:nvPicPr>
          <p:cNvPr id="4098" name="Picture 2" descr="C:\Users\Tim\AppData\Local\Microsoft\Windows\Temporary Internet Files\Content.IE5\DJRXS6PX\MP90039008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3488" y="5663564"/>
            <a:ext cx="1357085" cy="968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555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669175" y="1752600"/>
            <a:ext cx="8077200"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20650" indent="-12065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marL="342900" indent="-342900">
              <a:spcBef>
                <a:spcPct val="50000"/>
              </a:spcBef>
              <a:buFont typeface="Arial" pitchFamily="34" charset="0"/>
              <a:buChar char="•"/>
            </a:pPr>
            <a:r>
              <a:rPr lang="en-US" sz="2800" dirty="0" smtClean="0">
                <a:latin typeface="Arial" pitchFamily="34" charset="0"/>
                <a:cs typeface="Arial" pitchFamily="34" charset="0"/>
              </a:rPr>
              <a:t>Higher </a:t>
            </a:r>
            <a:r>
              <a:rPr lang="en-US" sz="2800" dirty="0">
                <a:latin typeface="Arial" pitchFamily="34" charset="0"/>
                <a:cs typeface="Arial" pitchFamily="34" charset="0"/>
              </a:rPr>
              <a:t>return on project investments </a:t>
            </a:r>
          </a:p>
          <a:p>
            <a:pPr marL="342900" indent="-342900">
              <a:spcBef>
                <a:spcPct val="50000"/>
              </a:spcBef>
              <a:buFont typeface="Arial" pitchFamily="34" charset="0"/>
              <a:buChar char="•"/>
            </a:pPr>
            <a:r>
              <a:rPr lang="en-US" sz="2800" dirty="0" smtClean="0">
                <a:latin typeface="Arial" pitchFamily="34" charset="0"/>
                <a:cs typeface="Arial" pitchFamily="34" charset="0"/>
              </a:rPr>
              <a:t>Lower </a:t>
            </a:r>
            <a:r>
              <a:rPr lang="en-US" sz="2800" dirty="0">
                <a:latin typeface="Arial" pitchFamily="34" charset="0"/>
                <a:cs typeface="Arial" pitchFamily="34" charset="0"/>
              </a:rPr>
              <a:t>organizational risk </a:t>
            </a:r>
          </a:p>
          <a:p>
            <a:pPr marL="342900" indent="-342900">
              <a:spcBef>
                <a:spcPct val="50000"/>
              </a:spcBef>
              <a:buFont typeface="Arial" pitchFamily="34" charset="0"/>
              <a:buChar char="•"/>
            </a:pPr>
            <a:r>
              <a:rPr lang="en-US" sz="2800" dirty="0" smtClean="0">
                <a:latin typeface="Arial" pitchFamily="34" charset="0"/>
                <a:cs typeface="Arial" pitchFamily="34" charset="0"/>
              </a:rPr>
              <a:t>Greater </a:t>
            </a:r>
            <a:r>
              <a:rPr lang="en-US" sz="2800" dirty="0">
                <a:latin typeface="Arial" pitchFamily="34" charset="0"/>
                <a:cs typeface="Arial" pitchFamily="34" charset="0"/>
              </a:rPr>
              <a:t>confidence of meeting </a:t>
            </a:r>
            <a:r>
              <a:rPr lang="en-US" sz="2800" dirty="0" smtClean="0">
                <a:latin typeface="Arial" pitchFamily="34" charset="0"/>
                <a:cs typeface="Arial" pitchFamily="34" charset="0"/>
              </a:rPr>
              <a:t>customer</a:t>
            </a:r>
            <a:r>
              <a:rPr lang="en-US" sz="2800" dirty="0">
                <a:latin typeface="Arial" pitchFamily="34" charset="0"/>
                <a:cs typeface="Arial" pitchFamily="34" charset="0"/>
              </a:rPr>
              <a:t> </a:t>
            </a:r>
            <a:r>
              <a:rPr lang="en-US" sz="2800" dirty="0" smtClean="0">
                <a:latin typeface="Arial" pitchFamily="34" charset="0"/>
                <a:cs typeface="Arial" pitchFamily="34" charset="0"/>
              </a:rPr>
              <a:t>commitments</a:t>
            </a:r>
            <a:endParaRPr lang="en-US" sz="2800" dirty="0">
              <a:latin typeface="Arial" pitchFamily="34" charset="0"/>
              <a:cs typeface="Arial" pitchFamily="34" charset="0"/>
            </a:endParaRPr>
          </a:p>
          <a:p>
            <a:pPr marL="342900" indent="-342900">
              <a:spcBef>
                <a:spcPct val="50000"/>
              </a:spcBef>
              <a:buFont typeface="Arial" pitchFamily="34" charset="0"/>
              <a:buChar char="•"/>
            </a:pPr>
            <a:r>
              <a:rPr lang="en-US" sz="2800" dirty="0" smtClean="0">
                <a:latin typeface="Arial" pitchFamily="34" charset="0"/>
                <a:cs typeface="Arial" pitchFamily="34" charset="0"/>
              </a:rPr>
              <a:t>Balanced </a:t>
            </a:r>
            <a:r>
              <a:rPr lang="en-US" sz="2800" dirty="0">
                <a:latin typeface="Arial" pitchFamily="34" charset="0"/>
                <a:cs typeface="Arial" pitchFamily="34" charset="0"/>
              </a:rPr>
              <a:t>project portfolio workload</a:t>
            </a:r>
          </a:p>
          <a:p>
            <a:pPr marL="342900" indent="-342900">
              <a:spcBef>
                <a:spcPct val="50000"/>
              </a:spcBef>
              <a:buFont typeface="Arial" pitchFamily="34" charset="0"/>
              <a:buChar char="•"/>
            </a:pPr>
            <a:r>
              <a:rPr lang="en-US" sz="2800" dirty="0" smtClean="0">
                <a:latin typeface="Arial" pitchFamily="34" charset="0"/>
                <a:cs typeface="Arial" pitchFamily="34" charset="0"/>
              </a:rPr>
              <a:t>Shorter </a:t>
            </a:r>
            <a:r>
              <a:rPr lang="en-US" sz="2800" dirty="0">
                <a:latin typeface="Arial" pitchFamily="34" charset="0"/>
                <a:cs typeface="Arial" pitchFamily="34" charset="0"/>
              </a:rPr>
              <a:t>project cycle times</a:t>
            </a:r>
          </a:p>
          <a:p>
            <a:pPr marL="342900" indent="-342900">
              <a:spcBef>
                <a:spcPct val="50000"/>
              </a:spcBef>
              <a:buFont typeface="Arial" pitchFamily="34" charset="0"/>
              <a:buChar char="•"/>
            </a:pPr>
            <a:r>
              <a:rPr lang="en-US" sz="2800" dirty="0" smtClean="0">
                <a:latin typeface="Arial" pitchFamily="34" charset="0"/>
                <a:cs typeface="Arial" pitchFamily="34" charset="0"/>
              </a:rPr>
              <a:t>Increased </a:t>
            </a:r>
            <a:r>
              <a:rPr lang="en-US" sz="2800" dirty="0">
                <a:latin typeface="Arial" pitchFamily="34" charset="0"/>
                <a:cs typeface="Arial" pitchFamily="34" charset="0"/>
              </a:rPr>
              <a:t>project throughput</a:t>
            </a:r>
          </a:p>
        </p:txBody>
      </p:sp>
      <p:sp>
        <p:nvSpPr>
          <p:cNvPr id="23563" name="Rectangle 11"/>
          <p:cNvSpPr>
            <a:spLocks noGrp="1" noChangeArrowheads="1"/>
          </p:cNvSpPr>
          <p:nvPr>
            <p:ph type="title" idx="4294967295"/>
          </p:nvPr>
        </p:nvSpPr>
        <p:spPr bwMode="auto">
          <a:xfrm>
            <a:off x="520700" y="6477000"/>
            <a:ext cx="8229600" cy="381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1600" dirty="0">
                <a:solidFill>
                  <a:schemeClr val="bg1"/>
                </a:solidFill>
              </a:rPr>
              <a:t>PPM Goals</a:t>
            </a:r>
          </a:p>
        </p:txBody>
      </p:sp>
      <p:sp>
        <p:nvSpPr>
          <p:cNvPr id="23564" name="Rectangle 12"/>
          <p:cNvSpPr>
            <a:spLocks noChangeArrowheads="1"/>
          </p:cNvSpPr>
          <p:nvPr/>
        </p:nvSpPr>
        <p:spPr bwMode="auto">
          <a:xfrm>
            <a:off x="1290638" y="795338"/>
            <a:ext cx="6561137" cy="52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200" b="1" dirty="0">
                <a:effectLst>
                  <a:outerShdw blurRad="38100" dist="38100" dir="2700000" algn="tl">
                    <a:srgbClr val="C0C0C0"/>
                  </a:outerShdw>
                </a:effectLst>
                <a:latin typeface="Arial" pitchFamily="34" charset="0"/>
                <a:cs typeface="Arial" pitchFamily="34" charset="0"/>
              </a:rPr>
              <a:t>Portfolio Management Benefits:</a:t>
            </a:r>
          </a:p>
        </p:txBody>
      </p:sp>
    </p:spTree>
    <p:extLst>
      <p:ext uri="{BB962C8B-B14F-4D97-AF65-F5344CB8AC3E}">
        <p14:creationId xmlns:p14="http://schemas.microsoft.com/office/powerpoint/2010/main" val="2086249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TC101859868[[fn=Thermal]]</Template>
  <TotalTime>2839</TotalTime>
  <Words>2423</Words>
  <Application>Microsoft Office PowerPoint</Application>
  <PresentationFormat>On-screen Show (4:3)</PresentationFormat>
  <Paragraphs>294</Paragraphs>
  <Slides>35</Slides>
  <Notes>21</Notes>
  <HiddenSlides>1</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PowerPoint Presentation</vt:lpstr>
      <vt:lpstr>PowerPoint Presentation</vt:lpstr>
      <vt:lpstr>What is  “Project Portfolio Management”?</vt:lpstr>
      <vt:lpstr>%Management Disciplines</vt:lpstr>
      <vt:lpstr>PMI Quote</vt:lpstr>
      <vt:lpstr>Stanford Quote</vt:lpstr>
      <vt:lpstr>Financial Portfolio Quote</vt:lpstr>
      <vt:lpstr>The Purpose of Portfolio Management</vt:lpstr>
      <vt:lpstr>PPM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 What Caliber Does Your Organization Need to Perform?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Costco Wholesale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Washington</dc:creator>
  <cp:lastModifiedBy>Tim Washington</cp:lastModifiedBy>
  <cp:revision>131</cp:revision>
  <dcterms:created xsi:type="dcterms:W3CDTF">2011-07-25T18:12:10Z</dcterms:created>
  <dcterms:modified xsi:type="dcterms:W3CDTF">2011-11-22T05:39:55Z</dcterms:modified>
</cp:coreProperties>
</file>